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71" r:id="rId2"/>
  </p:sldMasterIdLst>
  <p:notesMasterIdLst>
    <p:notesMasterId r:id="rId19"/>
  </p:notesMasterIdLst>
  <p:sldIdLst>
    <p:sldId id="256" r:id="rId3"/>
    <p:sldId id="258" r:id="rId4"/>
    <p:sldId id="259" r:id="rId5"/>
    <p:sldId id="262" r:id="rId6"/>
    <p:sldId id="265" r:id="rId7"/>
    <p:sldId id="266" r:id="rId8"/>
    <p:sldId id="284" r:id="rId9"/>
    <p:sldId id="269" r:id="rId10"/>
    <p:sldId id="271" r:id="rId11"/>
    <p:sldId id="285" r:id="rId12"/>
    <p:sldId id="286" r:id="rId13"/>
    <p:sldId id="290" r:id="rId14"/>
    <p:sldId id="272" r:id="rId15"/>
    <p:sldId id="280" r:id="rId16"/>
    <p:sldId id="289" r:id="rId17"/>
    <p:sldId id="282"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76"/>
    <p:restoredTop sz="93672"/>
  </p:normalViewPr>
  <p:slideViewPr>
    <p:cSldViewPr snapToGrid="0" snapToObjects="1">
      <p:cViewPr varScale="1">
        <p:scale>
          <a:sx n="80" d="100"/>
          <a:sy n="80" d="100"/>
        </p:scale>
        <p:origin x="7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hdphoto1.wdp>
</file>

<file path=ppt/media/image1.tiff>
</file>

<file path=ppt/media/image10.jpeg>
</file>

<file path=ppt/media/image11.png>
</file>

<file path=ppt/media/image12.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DD874D-53E5-4057-8D68-5D0A8FF08734}" type="datetimeFigureOut">
              <a:rPr lang="zh-CN" altLang="en-US" smtClean="0"/>
              <a:t>2020/1/12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DE75C9-01B2-4CFF-8516-B34074A4575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10</a:t>
            </a:fld>
            <a:endParaRPr lang="zh-CN" altLang="en-US"/>
          </a:p>
        </p:txBody>
      </p:sp>
    </p:spTree>
    <p:extLst>
      <p:ext uri="{BB962C8B-B14F-4D97-AF65-F5344CB8AC3E}">
        <p14:creationId xmlns:p14="http://schemas.microsoft.com/office/powerpoint/2010/main" val="20648166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11</a:t>
            </a:fld>
            <a:endParaRPr lang="zh-CN" altLang="en-US"/>
          </a:p>
        </p:txBody>
      </p:sp>
    </p:spTree>
    <p:extLst>
      <p:ext uri="{BB962C8B-B14F-4D97-AF65-F5344CB8AC3E}">
        <p14:creationId xmlns:p14="http://schemas.microsoft.com/office/powerpoint/2010/main" val="980963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12</a:t>
            </a:fld>
            <a:endParaRPr lang="zh-CN" altLang="en-US"/>
          </a:p>
        </p:txBody>
      </p:sp>
    </p:spTree>
    <p:extLst>
      <p:ext uri="{BB962C8B-B14F-4D97-AF65-F5344CB8AC3E}">
        <p14:creationId xmlns:p14="http://schemas.microsoft.com/office/powerpoint/2010/main" val="33459161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15</a:t>
            </a:fld>
            <a:endParaRPr lang="zh-CN" altLang="en-US"/>
          </a:p>
        </p:txBody>
      </p:sp>
    </p:spTree>
    <p:extLst>
      <p:ext uri="{BB962C8B-B14F-4D97-AF65-F5344CB8AC3E}">
        <p14:creationId xmlns:p14="http://schemas.microsoft.com/office/powerpoint/2010/main" val="4239387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16</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6</a:t>
            </a:fld>
            <a:endParaRPr lang="zh-CN" altLang="en-US"/>
          </a:p>
        </p:txBody>
      </p:sp>
    </p:spTree>
    <p:extLst>
      <p:ext uri="{BB962C8B-B14F-4D97-AF65-F5344CB8AC3E}">
        <p14:creationId xmlns:p14="http://schemas.microsoft.com/office/powerpoint/2010/main" val="4158665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7</a:t>
            </a:fld>
            <a:endParaRPr lang="zh-CN" altLang="en-US"/>
          </a:p>
        </p:txBody>
      </p:sp>
    </p:spTree>
    <p:extLst>
      <p:ext uri="{BB962C8B-B14F-4D97-AF65-F5344CB8AC3E}">
        <p14:creationId xmlns:p14="http://schemas.microsoft.com/office/powerpoint/2010/main" val="982334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DE75C9-01B2-4CFF-8516-B34074A4575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7.jpe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0.jpeg"/><Relationship Id="rId7" Type="http://schemas.microsoft.com/office/2007/relationships/hdphoto" Target="../media/hdphoto1.wdp"/><Relationship Id="rId2" Type="http://schemas.openxmlformats.org/officeDocument/2006/relationships/image" Target="../media/image9.png"/><Relationship Id="rId1" Type="http://schemas.openxmlformats.org/officeDocument/2006/relationships/slideMaster" Target="../slideMasters/slideMaster2.xml"/><Relationship Id="rId6" Type="http://schemas.openxmlformats.org/officeDocument/2006/relationships/image" Target="../media/image8.png"/><Relationship Id="rId5" Type="http://schemas.openxmlformats.org/officeDocument/2006/relationships/hyperlink" Target="http://www.officeplus.cn/Template/Home.shtml" TargetMode="External"/><Relationship Id="rId4"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panose="020B0604020202020204" pitchFamily="34" charset="0"/>
              <a:buChar char="•"/>
              <a:defRPr sz="1400" b="0">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kumimoji="1"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字体使用 </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行距</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背景图片出处</a:t>
            </a:r>
          </a:p>
          <a:p>
            <a:pPr marL="0" marR="0" lvl="0" indent="0" algn="l" defTabSz="609600" rtl="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声明</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英文 </a:t>
            </a:r>
            <a:r>
              <a:rPr kumimoji="0" lang="is-IS" altLang="zh-CN" sz="1400" b="0" i="0" u="none" strike="noStrike" kern="0" cap="none" spc="0" normalizeH="0" baseline="0" noProof="0" dirty="0">
                <a:ln>
                  <a:noFill/>
                </a:ln>
                <a:solidFill>
                  <a:srgbClr val="FFFFFF"/>
                </a:solidFill>
                <a:effectLst/>
                <a:uLnTx/>
                <a:uFillTx/>
                <a:latin typeface="Segoe UI Light" panose="020B0502040204020203"/>
                <a:ea typeface="宋体" panose="02010600030101010101" pitchFamily="2" charset="-122"/>
                <a:cs typeface="Segoe UI Light" panose="020B0502040204020203"/>
              </a:rPr>
              <a:t>Microsoft YaHei</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宋体" panose="02010600030101010101" pitchFamily="2"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正文 </a:t>
            </a:r>
            <a:r>
              <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1.3</a:t>
            </a: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en-US" altLang="zh-CN"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en-US" altLang="zh-CN" sz="1400" b="0" i="0" u="none" strike="noStrike" kern="0" cap="none" spc="0" normalizeH="0" baseline="0" noProof="0" dirty="0" err="1">
                <a:ln>
                  <a:noFill/>
                </a:ln>
                <a:solidFill>
                  <a:srgbClr val="FFFFFF"/>
                </a:solidFill>
                <a:effectLst/>
                <a:uLnTx/>
                <a:uFillTx/>
                <a:latin typeface="Segoe UI Light" panose="020B0502040204020203"/>
                <a:ea typeface="微软雅黑" panose="020B0503020204020204" pitchFamily="34" charset="-122"/>
                <a:cs typeface="Segoe UI Light" panose="020B0502040204020203"/>
              </a:rPr>
              <a:t>cn.bing.com</a:t>
            </a: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endParaRPr kumimoji="0" lang="zh-CN" altLang="en-US" sz="1400" b="0" i="0" u="none" strike="noStrike" kern="0" cap="none" spc="0" normalizeH="0" baseline="0" noProof="0" dirty="0">
              <a:ln>
                <a:noFill/>
              </a:ln>
              <a:solidFill>
                <a:srgbClr val="FFFFFF"/>
              </a:solidFill>
              <a:effectLst/>
              <a:uLnTx/>
              <a:uFillTx/>
              <a:latin typeface="Segoe UI Light" panose="020B0502040204020203"/>
              <a:ea typeface="微软雅黑" panose="020B0503020204020204" pitchFamily="3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本网站所提供的任何信息内容（包括但不限于 </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PPT</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模板、</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Word</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文档、</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Excel</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图表、图片素材等）均受</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中华人民共和国著作权法</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信息网络传播权保护条例</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及其他适用的法律法规的保护，未经权利人书面明确授权，信息内容的任何部分</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包括图片或图表</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pitchFamily="34" charset="-122"/>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1" lang="en-US" altLang="zh-CN"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pitchFamily="34" charset="-122"/>
                <a:cs typeface="Segoe UI Light" panose="020B0502040204020203"/>
              </a:rPr>
              <a:t>OfficePLUS</a:t>
            </a:r>
            <a:endParaRPr kumimoji="0" lang="zh-CN" altLang="en-US" sz="1000" b="0" i="0" u="none" strike="noStrike" kern="0" cap="none" spc="0" normalizeH="0" baseline="0" noProof="0" dirty="0">
              <a:ln>
                <a:noFill/>
              </a:ln>
              <a:solidFill>
                <a:prstClr val="white"/>
              </a:solidFill>
              <a:effectLst/>
              <a:uLnTx/>
              <a:uFillTx/>
              <a:latin typeface="Segoe UI Light" panose="020B0502040204020203"/>
              <a:ea typeface="微软雅黑" panose="020B0503020204020204" pitchFamily="34" charset="-122"/>
              <a:cs typeface="Segoe UI Light" panose="020B0502040204020203"/>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模板使用技巧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rPr>
              <a:t>模板使用技巧</a:t>
            </a:r>
            <a:r>
              <a:rPr kumimoji="0" lang="en-US" altLang="zh-CN" sz="1800" b="0" i="0" u="none" strike="noStrike" kern="1200" cap="none" spc="0" normalizeH="0" baseline="0" noProof="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rPr>
              <a:t> 1</a:t>
            </a: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endParaRPr>
          </a:p>
        </p:txBody>
      </p:sp>
      <p:sp>
        <p:nvSpPr>
          <p:cNvPr id="5" name="矩形 4"/>
          <p:cNvSpPr/>
          <p:nvPr userDrawn="1"/>
        </p:nvSpPr>
        <p:spPr>
          <a:xfrm>
            <a:off x="440603" y="182445"/>
            <a:ext cx="777777" cy="246221"/>
          </a:xfrm>
          <a:prstGeom prst="rect">
            <a:avLst/>
          </a:prstGeom>
        </p:spPr>
        <p:txBody>
          <a:bodyPr wrap="none">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rPr>
              <a:t>OfficePLUS</a:t>
            </a:r>
            <a:endParaRPr kumimoji="0" lang="zh-CN" altLang="en-US" sz="1000" b="0" i="0" u="none" strike="noStrike" kern="1200" cap="none" spc="0" normalizeH="0" baseline="0" noProof="0" dirty="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endParaRPr>
          </a:p>
        </p:txBody>
      </p:sp>
      <p:sp>
        <p:nvSpPr>
          <p:cNvPr id="9" name="文本框 8"/>
          <p:cNvSpPr txBox="1"/>
          <p:nvPr userDrawn="1"/>
        </p:nvSpPr>
        <p:spPr>
          <a:xfrm>
            <a:off x="431800" y="1174234"/>
            <a:ext cx="3467616"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一键调整模板颜色</a:t>
            </a:r>
            <a:endParaRPr kumimoji="0" 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endParaRPr>
          </a:p>
        </p:txBody>
      </p:sp>
      <p:pic>
        <p:nvPicPr>
          <p:cNvPr id="10" name="图片 9"/>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p:cNvSpPr txBox="1"/>
          <p:nvPr userDrawn="1"/>
        </p:nvSpPr>
        <p:spPr>
          <a:xfrm>
            <a:off x="333477" y="6061002"/>
            <a:ext cx="3183885"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1.</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选择“设计”</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“变体”</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“颜色”；</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13" name="文本框 12"/>
          <p:cNvSpPr txBox="1"/>
          <p:nvPr userDrawn="1"/>
        </p:nvSpPr>
        <p:spPr>
          <a:xfrm>
            <a:off x="6360651" y="6061002"/>
            <a:ext cx="45624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2.</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选择你喜欢的颜色搭配，模板一秒调整为你选颜色。</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pic>
        <p:nvPicPr>
          <p:cNvPr id="14" name="图片 13"/>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模板使用技巧2">
    <p:spTree>
      <p:nvGrpSpPr>
        <p:cNvPr id="1" name=""/>
        <p:cNvGrpSpPr/>
        <p:nvPr/>
      </p:nvGrpSpPr>
      <p:grpSpPr>
        <a:xfrm>
          <a:off x="0" y="0"/>
          <a:ext cx="0" cy="0"/>
          <a:chOff x="0" y="0"/>
          <a:chExt cx="0" cy="0"/>
        </a:xfrm>
      </p:grpSpPr>
      <p:sp>
        <p:nvSpPr>
          <p:cNvPr id="3" name="矩形 2"/>
          <p:cNvSpPr/>
          <p:nvPr userDrawn="1"/>
        </p:nvSpPr>
        <p:spPr>
          <a:xfrm>
            <a:off x="440603" y="759873"/>
            <a:ext cx="1750800" cy="369332"/>
          </a:xfrm>
          <a:prstGeom prst="rect">
            <a:avLst/>
          </a:prstGeom>
        </p:spPr>
        <p:txBody>
          <a:bodyPr wrap="none">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0" lang="zh-CN" altLang="en-US" sz="1800" b="0" i="0" u="none" strike="noStrike" kern="1200" cap="none" spc="0" normalizeH="0" baseline="0" noProof="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rPr>
              <a:t>模板使用技巧</a:t>
            </a:r>
            <a:r>
              <a:rPr kumimoji="0" lang="en-US" altLang="zh-CN" sz="1800" b="0" i="0" u="none" strike="noStrike" kern="1200" cap="none" spc="0" normalizeH="0" baseline="0" noProof="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rPr>
              <a:t> 2</a:t>
            </a:r>
            <a:endParaRPr kumimoji="0" lang="zh-CN" altLang="en-US" sz="1800" b="0" i="0" u="none" strike="noStrike" kern="1200" cap="none" spc="0" normalizeH="0" baseline="0" noProof="0" dirty="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endParaRPr>
          </a:p>
        </p:txBody>
      </p:sp>
      <p:sp>
        <p:nvSpPr>
          <p:cNvPr id="4" name="矩形 3"/>
          <p:cNvSpPr/>
          <p:nvPr userDrawn="1"/>
        </p:nvSpPr>
        <p:spPr>
          <a:xfrm>
            <a:off x="440603" y="182445"/>
            <a:ext cx="777777" cy="246221"/>
          </a:xfrm>
          <a:prstGeom prst="rect">
            <a:avLst/>
          </a:prstGeom>
        </p:spPr>
        <p:txBody>
          <a:bodyPr wrap="none">
            <a:spAutoFit/>
          </a:bodyPr>
          <a:lstStyle/>
          <a:p>
            <a:pPr marL="0" marR="0" lvl="0" indent="0" algn="l" defTabSz="609600" rtl="0" eaLnBrk="1" fontAlgn="auto" latinLnBrk="0" hangingPunct="1">
              <a:lnSpc>
                <a:spcPct val="100000"/>
              </a:lnSpc>
              <a:spcBef>
                <a:spcPts val="0"/>
              </a:spcBef>
              <a:spcAft>
                <a:spcPts val="0"/>
              </a:spcAft>
              <a:buClrTx/>
              <a:buSzTx/>
              <a:buFontTx/>
              <a:buNone/>
              <a:defRPr/>
            </a:pPr>
            <a:r>
              <a:rPr kumimoji="1" lang="en-US" altLang="zh-CN" sz="1000" b="0" i="0" u="none" strike="noStrike" kern="1200" cap="none" spc="0" normalizeH="0" baseline="0" noProof="0" dirty="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rPr>
              <a:t>OfficePLUS</a:t>
            </a:r>
            <a:endParaRPr kumimoji="0" lang="zh-CN" altLang="en-US" sz="1000" b="0" i="0" u="none" strike="noStrike" kern="1200" cap="none" spc="0" normalizeH="0" baseline="0" noProof="0" dirty="0">
              <a:ln>
                <a:noFill/>
              </a:ln>
              <a:solidFill>
                <a:prstClr val="black">
                  <a:lumMod val="75000"/>
                  <a:lumOff val="25000"/>
                </a:prstClr>
              </a:solidFill>
              <a:effectLst/>
              <a:uLnTx/>
              <a:uFillTx/>
              <a:latin typeface="Segoe UI Light" panose="020B0502040204020203"/>
              <a:ea typeface="微软雅黑" panose="020B0503020204020204" pitchFamily="34" charset="-122"/>
              <a:cs typeface="Segoe UI Light" panose="020B0502040204020203"/>
            </a:endParaRPr>
          </a:p>
        </p:txBody>
      </p:sp>
      <p:pic>
        <p:nvPicPr>
          <p:cNvPr id="5" name="图片 4"/>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p:cNvSpPr txBox="1"/>
          <p:nvPr userDrawn="1"/>
        </p:nvSpPr>
        <p:spPr>
          <a:xfrm>
            <a:off x="431800" y="1174234"/>
            <a:ext cx="3467616" cy="58477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rPr>
              <a:t>随时添加模板样式</a:t>
            </a:r>
            <a:endParaRPr kumimoji="0" lang="en-US" sz="3200" b="1" i="0" u="none" strike="noStrike" kern="1200" cap="none" spc="0" normalizeH="0" baseline="0" noProof="0">
              <a:ln>
                <a:noFill/>
              </a:ln>
              <a:solidFill>
                <a:prstClr val="black">
                  <a:lumMod val="85000"/>
                  <a:lumOff val="15000"/>
                </a:prstClr>
              </a:solidFill>
              <a:effectLst/>
              <a:uLnTx/>
              <a:uFillTx/>
              <a:latin typeface="微软雅黑" panose="020B0503020204020204" pitchFamily="34" charset="-122"/>
              <a:ea typeface="微软雅黑" panose="020B0503020204020204" pitchFamily="34" charset="-122"/>
              <a:cs typeface="+mn-cs"/>
            </a:endParaRPr>
          </a:p>
        </p:txBody>
      </p:sp>
      <p:sp>
        <p:nvSpPr>
          <p:cNvPr id="8" name="文本框 7"/>
          <p:cNvSpPr txBox="1"/>
          <p:nvPr userDrawn="1"/>
        </p:nvSpPr>
        <p:spPr>
          <a:xfrm>
            <a:off x="333477" y="6061002"/>
            <a:ext cx="3010761"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1.</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选择“开始”</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“新建幻灯片”；</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9" name="文本框 8"/>
          <p:cNvSpPr txBox="1"/>
          <p:nvPr userDrawn="1"/>
        </p:nvSpPr>
        <p:spPr>
          <a:xfrm>
            <a:off x="6360651" y="6061002"/>
            <a:ext cx="525656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2.</a:t>
            </a:r>
            <a:r>
              <a:rPr kumimoji="0" lang="zh-CN" alt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 选择你需要的页面，如封面页，目录页，副标题页，内容页等</a:t>
            </a:r>
            <a:r>
              <a:rPr kumimoji="0" lang="en-US" altLang="zh-CN"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a:t>
            </a:r>
            <a:endParaRPr kumimoji="0" lang="en-US" sz="1200" b="0" i="0" u="none" strike="noStrike" kern="1200" cap="none" spc="15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pic>
        <p:nvPicPr>
          <p:cNvPr id="10" name="图片 9"/>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关注服务号">
    <p:spTree>
      <p:nvGrpSpPr>
        <p:cNvPr id="1" name=""/>
        <p:cNvGrpSpPr/>
        <p:nvPr/>
      </p:nvGrpSpPr>
      <p:grpSpPr>
        <a:xfrm>
          <a:off x="0" y="0"/>
          <a:ext cx="0" cy="0"/>
          <a:chOff x="0" y="0"/>
          <a:chExt cx="0" cy="0"/>
        </a:xfrm>
      </p:grpSpPr>
      <p:sp>
        <p:nvSpPr>
          <p:cNvPr id="3" name="矩形 2"/>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 name="矩形: 圆角 3"/>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5" name="图片 4" descr="图片包含 纵横字谜, 文字&#10;&#10;已生成极高可信度的说明"/>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p:cNvSpPr txBox="1"/>
          <p:nvPr userDrawn="1"/>
        </p:nvSpPr>
        <p:spPr>
          <a:xfrm>
            <a:off x="5239657" y="1566506"/>
            <a:ext cx="6013185" cy="3549241"/>
          </a:xfrm>
          <a:prstGeom prst="rect">
            <a:avLst/>
          </a:prstGeom>
          <a:noFill/>
        </p:spPr>
        <p:txBody>
          <a:bodyPr wrap="none" rtlCol="0">
            <a:spAutoFit/>
          </a:bodyPr>
          <a:lstStyle/>
          <a:p>
            <a:pPr marL="0" marR="0" lvl="0" indent="0" algn="l" defTabSz="914400" rtl="0" eaLnBrk="1" fontAlgn="auto" latinLnBrk="0" hangingPunct="1">
              <a:lnSpc>
                <a:spcPct val="150000"/>
              </a:lnSpc>
              <a:spcBef>
                <a:spcPts val="600"/>
              </a:spcBef>
              <a:spcAft>
                <a:spcPts val="0"/>
              </a:spcAft>
              <a:buClrTx/>
              <a:buSzTx/>
              <a:buFontTx/>
              <a:buNone/>
              <a:defRPr/>
            </a:pPr>
            <a:r>
              <a:rPr kumimoji="0" lang="zh-CN" altLang="en-US"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办公模板更新</a:t>
            </a:r>
            <a:endParaRPr kumimoji="0" lang="en-US" altLang="zh-CN"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l" defTabSz="914400" rtl="0" eaLnBrk="1" fontAlgn="auto" latinLnBrk="0" hangingPunct="1">
              <a:lnSpc>
                <a:spcPct val="150000"/>
              </a:lnSpc>
              <a:spcBef>
                <a:spcPts val="600"/>
              </a:spcBef>
              <a:spcAft>
                <a:spcPts val="0"/>
              </a:spcAft>
              <a:buClrTx/>
              <a:buSzTx/>
              <a:buFontTx/>
              <a:buNone/>
              <a:defRPr/>
            </a:pPr>
            <a:r>
              <a:rPr kumimoji="0" lang="zh-CN" altLang="en-US"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微软</a:t>
            </a:r>
            <a:endParaRPr kumimoji="0" lang="en-US" altLang="zh-CN" sz="3600" b="1" i="0" u="none" strike="noStrike" kern="0" cap="none" spc="0" normalizeH="0" baseline="0" noProof="0">
              <a:ln>
                <a:noFill/>
              </a:ln>
              <a:solidFill>
                <a:prstClr val="black"/>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l" defTabSz="914400" rtl="0" eaLnBrk="1" fontAlgn="auto" latinLnBrk="0" hangingPunct="1">
              <a:lnSpc>
                <a:spcPct val="150000"/>
              </a:lnSpc>
              <a:spcBef>
                <a:spcPts val="600"/>
              </a:spcBef>
              <a:spcAft>
                <a:spcPts val="0"/>
              </a:spcAft>
              <a:buClrTx/>
              <a:buSzTx/>
              <a:buFontTx/>
              <a:buNone/>
              <a:defRPr/>
            </a:pPr>
            <a:r>
              <a:rPr kumimoji="0" lang="zh-CN" alt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微信扫码关注</a:t>
            </a:r>
            <a:endParaRPr kumimoji="0" lang="en-US" altLang="zh-CN"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l" defTabSz="914400" rtl="0" eaLnBrk="1" fontAlgn="auto" latinLnBrk="0" hangingPunct="1">
              <a:lnSpc>
                <a:spcPct val="150000"/>
              </a:lnSpc>
              <a:spcBef>
                <a:spcPts val="600"/>
              </a:spcBef>
              <a:spcAft>
                <a:spcPts val="0"/>
              </a:spcAft>
              <a:buClrTx/>
              <a:buSzTx/>
              <a:buFontTx/>
              <a:buNone/>
              <a:defRPr/>
            </a:pPr>
            <a:r>
              <a:rPr kumimoji="0" lang="zh-CN" alt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微软</a:t>
            </a:r>
            <a:r>
              <a:rPr kumimoji="0" lang="en-US" altLang="zh-CN"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Office</a:t>
            </a:r>
            <a:r>
              <a:rPr kumimoji="0" lang="zh-CN" altLang="en-US"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文档 」服务号</a:t>
            </a:r>
            <a:endParaRPr kumimoji="0" lang="en-US" altLang="zh-CN" sz="36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p:txBody>
      </p:sp>
      <p:pic>
        <p:nvPicPr>
          <p:cNvPr id="7" name="图片 6">
            <a:hlinkClick r:id="rId3"/>
          </p:cNvPr>
          <p:cNvPicPr>
            <a:picLocks noChangeAspect="1"/>
          </p:cNvPicPr>
          <p:nvPr userDrawn="1"/>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使用小程序">
    <p:spTree>
      <p:nvGrpSpPr>
        <p:cNvPr id="1" name=""/>
        <p:cNvGrpSpPr/>
        <p:nvPr/>
      </p:nvGrpSpPr>
      <p:grpSpPr>
        <a:xfrm>
          <a:off x="0" y="0"/>
          <a:ext cx="0" cy="0"/>
          <a:chOff x="0" y="0"/>
          <a:chExt cx="0" cy="0"/>
        </a:xfrm>
      </p:grpSpPr>
      <p:cxnSp>
        <p:nvCxnSpPr>
          <p:cNvPr id="4" name="直接连接符 3"/>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8" name="矩形: 圆角 7"/>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9" name="矩形: 圆角 8"/>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10" name="文本框 9"/>
          <p:cNvSpPr txBox="1"/>
          <p:nvPr userDrawn="1"/>
        </p:nvSpPr>
        <p:spPr>
          <a:xfrm>
            <a:off x="1656327" y="286129"/>
            <a:ext cx="8879354" cy="670120"/>
          </a:xfrm>
          <a:prstGeom prst="rect">
            <a:avLst/>
          </a:prstGeom>
          <a:solidFill>
            <a:schemeClr val="bg1"/>
          </a:solidFill>
        </p:spPr>
        <p:txBody>
          <a:bodyPr wrap="none" rtlCol="0">
            <a:spAutoFit/>
          </a:bodyPr>
          <a:lstStyle/>
          <a:p>
            <a:pPr marL="0" marR="0" lvl="0" indent="0" algn="ctr" defTabSz="914400" rtl="0" eaLnBrk="1" fontAlgn="auto" latinLnBrk="0" hangingPunct="1">
              <a:lnSpc>
                <a:spcPct val="130000"/>
              </a:lnSpc>
              <a:spcBef>
                <a:spcPts val="600"/>
              </a:spcBef>
              <a:spcAft>
                <a:spcPts val="0"/>
              </a:spcAft>
              <a:buClrTx/>
              <a:buSzTx/>
              <a:buFontTx/>
              <a:buNone/>
              <a:defRPr/>
            </a:pPr>
            <a:r>
              <a:rPr kumimoji="0" lang="zh-CN" altLang="en-US" sz="32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 微信扫描小程序码，使用微软移动办公黑科技 </a:t>
            </a:r>
            <a:endParaRPr kumimoji="0" lang="en-US" sz="3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p:txBody>
      </p:sp>
      <p:cxnSp>
        <p:nvCxnSpPr>
          <p:cNvPr id="11" name="直接连接符 10"/>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30000"/>
              </a:lnSpc>
              <a:spcBef>
                <a:spcPts val="0"/>
              </a:spcBef>
              <a:spcAft>
                <a:spcPts val="0"/>
              </a:spcAft>
              <a:buClrTx/>
              <a:buSzTx/>
              <a:buFontTx/>
              <a:buNone/>
              <a:defRPr/>
            </a:pPr>
            <a:endParaRPr kumimoji="0" lang="en-US" sz="14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pic>
        <p:nvPicPr>
          <p:cNvPr id="14" name="图片 13"/>
          <p:cNvPicPr>
            <a:picLocks noChangeAspect="1"/>
          </p:cNvPicPr>
          <p:nvPr userDrawn="1"/>
        </p:nvPicPr>
        <p:blipFill rotWithShape="1">
          <a:blip r:embed="rId2">
            <a:clrChange>
              <a:clrFrom>
                <a:srgbClr val="FFFFFF"/>
              </a:clrFrom>
              <a:clrTo>
                <a:srgbClr val="FFFFFF">
                  <a:alpha val="0"/>
                </a:srgbClr>
              </a:clrTo>
            </a:clrChange>
          </a:blip>
          <a:srcRect l="13924" t="13924" r="13924" b="13924"/>
          <a:stretch>
            <a:fillRect/>
          </a:stretch>
        </p:blipFill>
        <p:spPr>
          <a:xfrm>
            <a:off x="4705130" y="1673081"/>
            <a:ext cx="2743200" cy="2743200"/>
          </a:xfrm>
          <a:prstGeom prst="rect">
            <a:avLst/>
          </a:prstGeom>
        </p:spPr>
      </p:pic>
      <p:pic>
        <p:nvPicPr>
          <p:cNvPr id="15" name="图片 14"/>
          <p:cNvPicPr>
            <a:picLocks noChangeAspect="1"/>
          </p:cNvPicPr>
          <p:nvPr userDrawn="1"/>
        </p:nvPicPr>
        <p:blipFill rotWithShape="1">
          <a:blip r:embed="rId3">
            <a:clrChange>
              <a:clrFrom>
                <a:srgbClr val="FFFFFF"/>
              </a:clrFrom>
              <a:clrTo>
                <a:srgbClr val="FFFFFF">
                  <a:alpha val="0"/>
                </a:srgbClr>
              </a:clrTo>
            </a:clrChange>
          </a:blip>
          <a:srcRect l="14439" r="14439"/>
          <a:stretch>
            <a:fillRect/>
          </a:stretch>
        </p:blipFill>
        <p:spPr>
          <a:xfrm>
            <a:off x="8519321" y="1673081"/>
            <a:ext cx="2743200" cy="2743200"/>
          </a:xfrm>
          <a:prstGeom prst="rect">
            <a:avLst/>
          </a:prstGeom>
        </p:spPr>
      </p:pic>
      <p:pic>
        <p:nvPicPr>
          <p:cNvPr id="16" name="图片 15"/>
          <p:cNvPicPr>
            <a:picLocks noChangeAspect="1"/>
          </p:cNvPicPr>
          <p:nvPr userDrawn="1"/>
        </p:nvPicPr>
        <p:blipFill>
          <a:blip r:embed="rId4">
            <a:clrChange>
              <a:clrFrom>
                <a:srgbClr val="FFFFFF"/>
              </a:clrFrom>
              <a:clrTo>
                <a:srgbClr val="FFFFFF">
                  <a:alpha val="0"/>
                </a:srgbClr>
              </a:clrTo>
            </a:clrChange>
          </a:blip>
          <a:stretch>
            <a:fillRect/>
          </a:stretch>
        </p:blipFill>
        <p:spPr>
          <a:xfrm>
            <a:off x="980965" y="1673081"/>
            <a:ext cx="2743200" cy="2743200"/>
          </a:xfrm>
          <a:prstGeom prst="rect">
            <a:avLst/>
          </a:prstGeom>
        </p:spPr>
      </p:pic>
      <p:sp>
        <p:nvSpPr>
          <p:cNvPr id="17" name="文本框 16"/>
          <p:cNvSpPr txBox="1"/>
          <p:nvPr userDrawn="1"/>
        </p:nvSpPr>
        <p:spPr>
          <a:xfrm>
            <a:off x="987447" y="5138740"/>
            <a:ext cx="2730235" cy="907428"/>
          </a:xfrm>
          <a:prstGeom prst="rect">
            <a:avLst/>
          </a:prstGeom>
          <a:noFill/>
        </p:spPr>
        <p:txBody>
          <a:bodyPr wrap="none" rtlCol="0">
            <a:spAutoFit/>
          </a:bodyPr>
          <a:lstStyle/>
          <a:p>
            <a:pPr marL="0" marR="0" lvl="0" indent="0" algn="ctr" defTabSz="914400" rtl="0" eaLnBrk="1" fontAlgn="auto" latinLnBrk="0" hangingPunct="1">
              <a:lnSpc>
                <a:spcPct val="140000"/>
              </a:lnSpc>
              <a:spcBef>
                <a:spcPts val="0"/>
              </a:spcBef>
              <a:spcAft>
                <a:spcPts val="0"/>
              </a:spcAft>
              <a:buClrTx/>
              <a:buSzTx/>
              <a:buFontTx/>
              <a:buNone/>
              <a:defRPr/>
            </a:pPr>
            <a:r>
              <a:rPr kumimoji="0" lang="zh-CN" altLang="en-US"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在微信访问</a:t>
            </a:r>
            <a:r>
              <a:rPr kumimoji="0" lang="en-US" altLang="zh-CN"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OneDrive</a:t>
            </a:r>
          </a:p>
          <a:p>
            <a:pPr marL="0" marR="0" lvl="0" indent="0" algn="ctr" defTabSz="914400" rtl="0" eaLnBrk="1" fontAlgn="auto" latinLnBrk="0" hangingPunct="1">
              <a:lnSpc>
                <a:spcPct val="140000"/>
              </a:lnSpc>
              <a:spcBef>
                <a:spcPts val="0"/>
              </a:spcBef>
              <a:spcAft>
                <a:spcPts val="0"/>
              </a:spcAft>
              <a:buClrTx/>
              <a:buSzTx/>
              <a:buFontTx/>
              <a:buNone/>
              <a:defRPr/>
            </a:pP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 微软</a:t>
            </a:r>
            <a:r>
              <a:rPr kumimoji="0" lang="en-US" altLang="zh-CN"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Office</a:t>
            </a: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文档 」</a:t>
            </a:r>
            <a:endParaRPr kumimoji="0" lang="en-US" sz="20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sym typeface="+mn-lt"/>
            </a:endParaRPr>
          </a:p>
        </p:txBody>
      </p:sp>
      <p:sp>
        <p:nvSpPr>
          <p:cNvPr id="18" name="文本框 17"/>
          <p:cNvSpPr txBox="1"/>
          <p:nvPr userDrawn="1"/>
        </p:nvSpPr>
        <p:spPr>
          <a:xfrm>
            <a:off x="4862328" y="5138740"/>
            <a:ext cx="2467342" cy="907428"/>
          </a:xfrm>
          <a:prstGeom prst="rect">
            <a:avLst/>
          </a:prstGeom>
          <a:noFill/>
        </p:spPr>
        <p:txBody>
          <a:bodyPr wrap="none" rtlCol="0">
            <a:spAutoFit/>
          </a:bodyPr>
          <a:lstStyle/>
          <a:p>
            <a:pPr marL="0" marR="0" lvl="0" indent="0" algn="ctr" defTabSz="914400" rtl="0" eaLnBrk="1" fontAlgn="auto" latinLnBrk="0" hangingPunct="1">
              <a:lnSpc>
                <a:spcPct val="140000"/>
              </a:lnSpc>
              <a:spcBef>
                <a:spcPts val="0"/>
              </a:spcBef>
              <a:spcAft>
                <a:spcPts val="0"/>
              </a:spcAft>
              <a:buClrTx/>
              <a:buSzTx/>
              <a:buFontTx/>
              <a:buNone/>
              <a:defRPr/>
            </a:pPr>
            <a:r>
              <a:rPr kumimoji="0" lang="zh-CN" altLang="en-US"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让你的文档会说话</a:t>
            </a:r>
            <a:endParaRPr kumimoji="0" lang="en-US" altLang="zh-CN"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ctr" defTabSz="914400" rtl="0" eaLnBrk="1" fontAlgn="auto" latinLnBrk="0" hangingPunct="1">
              <a:lnSpc>
                <a:spcPct val="140000"/>
              </a:lnSpc>
              <a:spcBef>
                <a:spcPts val="0"/>
              </a:spcBef>
              <a:spcAft>
                <a:spcPts val="0"/>
              </a:spcAft>
              <a:buClrTx/>
              <a:buSzTx/>
              <a:buFontTx/>
              <a:buNone/>
              <a:defRPr/>
            </a:pP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p:cNvSpPr txBox="1"/>
          <p:nvPr userDrawn="1"/>
        </p:nvSpPr>
        <p:spPr>
          <a:xfrm>
            <a:off x="8644425" y="5138740"/>
            <a:ext cx="2492990" cy="907428"/>
          </a:xfrm>
          <a:prstGeom prst="rect">
            <a:avLst/>
          </a:prstGeom>
          <a:noFill/>
        </p:spPr>
        <p:txBody>
          <a:bodyPr wrap="none" rtlCol="0">
            <a:spAutoFit/>
          </a:bodyPr>
          <a:lstStyle/>
          <a:p>
            <a:pPr marL="0" marR="0" lvl="0" indent="0" algn="ctr" defTabSz="914400" rtl="0" eaLnBrk="1" fontAlgn="auto" latinLnBrk="0" hangingPunct="1">
              <a:lnSpc>
                <a:spcPct val="140000"/>
              </a:lnSpc>
              <a:spcBef>
                <a:spcPts val="0"/>
              </a:spcBef>
              <a:spcAft>
                <a:spcPts val="0"/>
              </a:spcAft>
              <a:buClrTx/>
              <a:buSzTx/>
              <a:buFontTx/>
              <a:buNone/>
              <a:defRPr/>
            </a:pPr>
            <a:r>
              <a:rPr kumimoji="0" lang="zh-CN" altLang="en-US"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你的文档创作小助手</a:t>
            </a:r>
            <a:endParaRPr kumimoji="0" lang="en-US" altLang="zh-CN" sz="2000" b="0" i="0" u="none" strike="noStrike" kern="0" cap="none" spc="0" normalizeH="0" baseline="0" noProof="0">
              <a:ln>
                <a:noFill/>
              </a:ln>
              <a:solidFill>
                <a:prstClr val="white">
                  <a:alpha val="77000"/>
                </a:prstClr>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endParaRPr>
          </a:p>
          <a:p>
            <a:pPr marL="0" marR="0" lvl="0" indent="0" algn="ctr" defTabSz="914400" rtl="0" eaLnBrk="1" fontAlgn="auto" latinLnBrk="0" hangingPunct="1">
              <a:lnSpc>
                <a:spcPct val="140000"/>
              </a:lnSpc>
              <a:spcBef>
                <a:spcPts val="0"/>
              </a:spcBef>
              <a:spcAft>
                <a:spcPts val="0"/>
              </a:spcAft>
              <a:buClrTx/>
              <a:buSzTx/>
              <a:buFontTx/>
              <a:buNone/>
              <a:defRPr/>
            </a:pPr>
            <a:r>
              <a:rPr kumimoji="0" lang="zh-CN" altLang="en-US" sz="2000" b="1" i="0" u="none" strike="noStrike" kern="0" cap="none" spc="0" normalizeH="0" baseline="0" noProof="0">
                <a:ln>
                  <a:noFill/>
                </a:ln>
                <a:solidFill>
                  <a:prstClr val="white"/>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ea"/>
                <a:sym typeface="+mn-lt"/>
              </a:rPr>
              <a:t> 「 微软小蜜 」</a:t>
            </a:r>
          </a:p>
        </p:txBody>
      </p:sp>
      <p:cxnSp>
        <p:nvCxnSpPr>
          <p:cNvPr id="20" name="直接连接符 19"/>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5"/>
          </p:cNvPr>
          <p:cNvPicPr>
            <a:picLocks noChangeAspect="1"/>
          </p:cNvPicPr>
          <p:nvPr userDrawn="1"/>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1" fmla="*/ 108839 w 5421067"/>
                <a:gd name="connsiteY0-2" fmla="*/ 2712298 h 5368412"/>
                <a:gd name="connsiteX1-3" fmla="*/ 732953 w 5421067"/>
                <a:gd name="connsiteY1-4" fmla="*/ 1043155 h 5368412"/>
                <a:gd name="connsiteX2-5" fmla="*/ 2764953 w 5421067"/>
                <a:gd name="connsiteY2-6" fmla="*/ 56184 h 5368412"/>
                <a:gd name="connsiteX3-7" fmla="*/ 5421067 w 5421067"/>
                <a:gd name="connsiteY3-8" fmla="*/ 2712298 h 5368412"/>
                <a:gd name="connsiteX4-9" fmla="*/ 2764953 w 5421067"/>
                <a:gd name="connsiteY4-10" fmla="*/ 5368412 h 5368412"/>
                <a:gd name="connsiteX5" fmla="*/ 108839 w 5421067"/>
                <a:gd name="connsiteY5" fmla="*/ 2712298 h 5368412"/>
                <a:gd name="connsiteX0-11" fmla="*/ 108839 w 5480256"/>
                <a:gd name="connsiteY0-12" fmla="*/ 2656720 h 5312834"/>
                <a:gd name="connsiteX1-13" fmla="*/ 732953 w 5480256"/>
                <a:gd name="connsiteY1-14" fmla="*/ 987577 h 5312834"/>
                <a:gd name="connsiteX2-15" fmla="*/ 2764953 w 5480256"/>
                <a:gd name="connsiteY2-16" fmla="*/ 606 h 5312834"/>
                <a:gd name="connsiteX3-17" fmla="*/ 4303469 w 5480256"/>
                <a:gd name="connsiteY3-18" fmla="*/ 871463 h 5312834"/>
                <a:gd name="connsiteX4-19" fmla="*/ 5421067 w 5480256"/>
                <a:gd name="connsiteY4-20" fmla="*/ 2656720 h 5312834"/>
                <a:gd name="connsiteX5-21" fmla="*/ 2764953 w 5480256"/>
                <a:gd name="connsiteY5-22" fmla="*/ 5312834 h 5312834"/>
                <a:gd name="connsiteX6" fmla="*/ 108839 w 5480256"/>
                <a:gd name="connsiteY6" fmla="*/ 2656720 h 5312834"/>
                <a:gd name="connsiteX0-23" fmla="*/ 108839 w 5544800"/>
                <a:gd name="connsiteY0-24" fmla="*/ 2666351 h 5322465"/>
                <a:gd name="connsiteX1-25" fmla="*/ 732953 w 5544800"/>
                <a:gd name="connsiteY1-26" fmla="*/ 997208 h 5322465"/>
                <a:gd name="connsiteX2-27" fmla="*/ 2764953 w 5544800"/>
                <a:gd name="connsiteY2-28" fmla="*/ 10237 h 5322465"/>
                <a:gd name="connsiteX3-29" fmla="*/ 4971126 w 5544800"/>
                <a:gd name="connsiteY3-30" fmla="*/ 619837 h 5322465"/>
                <a:gd name="connsiteX4-31" fmla="*/ 5421067 w 5544800"/>
                <a:gd name="connsiteY4-32" fmla="*/ 2666351 h 5322465"/>
                <a:gd name="connsiteX5-33" fmla="*/ 2764953 w 5544800"/>
                <a:gd name="connsiteY5-34" fmla="*/ 5322465 h 5322465"/>
                <a:gd name="connsiteX6-35" fmla="*/ 108839 w 5544800"/>
                <a:gd name="connsiteY6-36" fmla="*/ 2666351 h 5322465"/>
                <a:gd name="connsiteX0-37" fmla="*/ 108839 w 5237336"/>
                <a:gd name="connsiteY0-38" fmla="*/ 2666351 h 5322940"/>
                <a:gd name="connsiteX1-39" fmla="*/ 732953 w 5237336"/>
                <a:gd name="connsiteY1-40" fmla="*/ 997208 h 5322940"/>
                <a:gd name="connsiteX2-41" fmla="*/ 2764953 w 5237336"/>
                <a:gd name="connsiteY2-42" fmla="*/ 10237 h 5322940"/>
                <a:gd name="connsiteX3-43" fmla="*/ 4971126 w 5237336"/>
                <a:gd name="connsiteY3-44" fmla="*/ 619837 h 5322940"/>
                <a:gd name="connsiteX4-45" fmla="*/ 4927582 w 5237336"/>
                <a:gd name="connsiteY4-46" fmla="*/ 2869551 h 5322940"/>
                <a:gd name="connsiteX5-47" fmla="*/ 2764953 w 5237336"/>
                <a:gd name="connsiteY5-48" fmla="*/ 5322465 h 5322940"/>
                <a:gd name="connsiteX6-49" fmla="*/ 108839 w 5237336"/>
                <a:gd name="connsiteY6-50" fmla="*/ 2666351 h 5322940"/>
                <a:gd name="connsiteX0-51" fmla="*/ 108839 w 5705147"/>
                <a:gd name="connsiteY0-52" fmla="*/ 2666351 h 5325044"/>
                <a:gd name="connsiteX1-53" fmla="*/ 732953 w 5705147"/>
                <a:gd name="connsiteY1-54" fmla="*/ 997208 h 5325044"/>
                <a:gd name="connsiteX2-55" fmla="*/ 2764953 w 5705147"/>
                <a:gd name="connsiteY2-56" fmla="*/ 10237 h 5325044"/>
                <a:gd name="connsiteX3-57" fmla="*/ 4971126 w 5705147"/>
                <a:gd name="connsiteY3-58" fmla="*/ 619837 h 5325044"/>
                <a:gd name="connsiteX4-59" fmla="*/ 5609754 w 5705147"/>
                <a:gd name="connsiteY4-60" fmla="*/ 3116294 h 5325044"/>
                <a:gd name="connsiteX5-61" fmla="*/ 2764953 w 5705147"/>
                <a:gd name="connsiteY5-62" fmla="*/ 5322465 h 5325044"/>
                <a:gd name="connsiteX6-63" fmla="*/ 108839 w 5705147"/>
                <a:gd name="connsiteY6-64" fmla="*/ 2666351 h 5325044"/>
                <a:gd name="connsiteX0-65" fmla="*/ 49424 w 5645732"/>
                <a:gd name="connsiteY0-66" fmla="*/ 2666351 h 5343874"/>
                <a:gd name="connsiteX1-67" fmla="*/ 673538 w 5645732"/>
                <a:gd name="connsiteY1-68" fmla="*/ 997208 h 5343874"/>
                <a:gd name="connsiteX2-69" fmla="*/ 2705538 w 5645732"/>
                <a:gd name="connsiteY2-70" fmla="*/ 10237 h 5343874"/>
                <a:gd name="connsiteX3-71" fmla="*/ 4911711 w 5645732"/>
                <a:gd name="connsiteY3-72" fmla="*/ 619837 h 5343874"/>
                <a:gd name="connsiteX4-73" fmla="*/ 5550339 w 5645732"/>
                <a:gd name="connsiteY4-74" fmla="*/ 3116294 h 5343874"/>
                <a:gd name="connsiteX5-75" fmla="*/ 2705538 w 5645732"/>
                <a:gd name="connsiteY5-76" fmla="*/ 5322465 h 5343874"/>
                <a:gd name="connsiteX6-77" fmla="*/ 339710 w 5645732"/>
                <a:gd name="connsiteY6-78" fmla="*/ 4146808 h 5343874"/>
                <a:gd name="connsiteX7" fmla="*/ 49424 w 5645732"/>
                <a:gd name="connsiteY7" fmla="*/ 2666351 h 5343874"/>
                <a:gd name="connsiteX0-79" fmla="*/ 180841 w 5777149"/>
                <a:gd name="connsiteY0-80" fmla="*/ 2666351 h 5335133"/>
                <a:gd name="connsiteX1-81" fmla="*/ 804955 w 5777149"/>
                <a:gd name="connsiteY1-82" fmla="*/ 997208 h 5335133"/>
                <a:gd name="connsiteX2-83" fmla="*/ 2836955 w 5777149"/>
                <a:gd name="connsiteY2-84" fmla="*/ 10237 h 5335133"/>
                <a:gd name="connsiteX3-85" fmla="*/ 5043128 w 5777149"/>
                <a:gd name="connsiteY3-86" fmla="*/ 619837 h 5335133"/>
                <a:gd name="connsiteX4-87" fmla="*/ 5681756 w 5777149"/>
                <a:gd name="connsiteY4-88" fmla="*/ 3116294 h 5335133"/>
                <a:gd name="connsiteX5-89" fmla="*/ 2836955 w 5777149"/>
                <a:gd name="connsiteY5-90" fmla="*/ 5322465 h 5335133"/>
                <a:gd name="connsiteX6-91" fmla="*/ 238898 w 5777149"/>
                <a:gd name="connsiteY6-92" fmla="*/ 3958122 h 5335133"/>
                <a:gd name="connsiteX7-93" fmla="*/ 180841 w 5777149"/>
                <a:gd name="connsiteY7-94" fmla="*/ 2666351 h 5335133"/>
                <a:gd name="connsiteX0-95" fmla="*/ 162747 w 5788084"/>
                <a:gd name="connsiteY0-96" fmla="*/ 2274466 h 5335133"/>
                <a:gd name="connsiteX1-97" fmla="*/ 815890 w 5788084"/>
                <a:gd name="connsiteY1-98" fmla="*/ 997208 h 5335133"/>
                <a:gd name="connsiteX2-99" fmla="*/ 2847890 w 5788084"/>
                <a:gd name="connsiteY2-100" fmla="*/ 10237 h 5335133"/>
                <a:gd name="connsiteX3-101" fmla="*/ 5054063 w 5788084"/>
                <a:gd name="connsiteY3-102" fmla="*/ 619837 h 5335133"/>
                <a:gd name="connsiteX4-103" fmla="*/ 5692691 w 5788084"/>
                <a:gd name="connsiteY4-104" fmla="*/ 3116294 h 5335133"/>
                <a:gd name="connsiteX5-105" fmla="*/ 2847890 w 5788084"/>
                <a:gd name="connsiteY5-106" fmla="*/ 5322465 h 5335133"/>
                <a:gd name="connsiteX6-107" fmla="*/ 249833 w 5788084"/>
                <a:gd name="connsiteY6-108" fmla="*/ 3958122 h 5335133"/>
                <a:gd name="connsiteX7-109" fmla="*/ 162747 w 5788084"/>
                <a:gd name="connsiteY7-110" fmla="*/ 2274466 h 533513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93" y="connsiteY7-94"/>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vl2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2pPr>
            <a:lvl3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3pPr>
            <a:lvl4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4pPr>
            <a:lvl5pPr algn="ctr">
              <a:defRPr>
                <a:solidFill>
                  <a:schemeClr val="bg1"/>
                </a:solidFill>
                <a:latin typeface="微软雅黑" panose="020B0503020204020204" pitchFamily="34" charset="-122"/>
                <a:ea typeface="微软雅黑" panose="020B0503020204020204" pitchFamily="34" charset="-122"/>
                <a:cs typeface="微软雅黑" panose="020B0503020204020204" pitchFamily="34" charset="-122"/>
              </a:defRPr>
            </a:lvl5pPr>
          </a:lstStyle>
          <a:p>
            <a:pPr lvl="0"/>
            <a:endParaRPr kumimoji="1"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theme" Target="../theme/theme2.xml"/><Relationship Id="rId5" Type="http://schemas.openxmlformats.org/officeDocument/2006/relationships/slideLayout" Target="../slideLayouts/slideLayout27.xml"/><Relationship Id="rId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915213" y="2128074"/>
            <a:ext cx="8873664" cy="1386027"/>
          </a:xfrm>
        </p:spPr>
        <p:txBody>
          <a:bodyPr/>
          <a:lstStyle/>
          <a:p>
            <a:r>
              <a:rPr kumimoji="1" lang="zh-CN" altLang="en-US" sz="4000"/>
              <a:t>基于国产密码算法的云计算网络信息传输认证系统设计与实现</a:t>
            </a:r>
            <a:endParaRPr kumimoji="1" lang="zh-CN" altLang="en-US" sz="4000" dirty="0"/>
          </a:p>
        </p:txBody>
      </p:sp>
      <p:sp>
        <p:nvSpPr>
          <p:cNvPr id="4" name="文本占位符 3"/>
          <p:cNvSpPr>
            <a:spLocks noGrp="1"/>
          </p:cNvSpPr>
          <p:nvPr>
            <p:ph type="body" sz="quarter" idx="15"/>
          </p:nvPr>
        </p:nvSpPr>
        <p:spPr>
          <a:xfrm>
            <a:off x="2915213" y="4000857"/>
            <a:ext cx="8084654" cy="1386027"/>
          </a:xfrm>
        </p:spPr>
        <p:txBody>
          <a:bodyPr/>
          <a:lstStyle/>
          <a:p>
            <a:r>
              <a:rPr kumimoji="1" lang="zh-CN" altLang="en-US" sz="1600"/>
              <a:t>汇  报  人：侯添久</a:t>
            </a:r>
            <a:endParaRPr kumimoji="1" lang="en-US" altLang="zh-CN" sz="1600"/>
          </a:p>
          <a:p>
            <a:r>
              <a:rPr kumimoji="1" lang="zh-CN" altLang="en-US" sz="1600"/>
              <a:t>学       号：</a:t>
            </a:r>
            <a:r>
              <a:rPr kumimoji="1" lang="en-US" altLang="zh-CN" sz="1600"/>
              <a:t>1120161912</a:t>
            </a:r>
          </a:p>
          <a:p>
            <a:r>
              <a:rPr kumimoji="1" lang="zh-CN" altLang="en-US" sz="1600"/>
              <a:t>指导教师：闫怀志</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a:t>03</a:t>
            </a:r>
            <a:r>
              <a:rPr kumimoji="1" lang="zh-CN" altLang="en-US"/>
              <a:t> 技术方案</a:t>
            </a:r>
            <a:endParaRPr kumimoji="1" lang="zh-CN" altLang="en-US" dirty="0"/>
          </a:p>
        </p:txBody>
      </p:sp>
      <p:grpSp>
        <p:nvGrpSpPr>
          <p:cNvPr id="45" name="组合 44">
            <a:extLst>
              <a:ext uri="{FF2B5EF4-FFF2-40B4-BE49-F238E27FC236}">
                <a16:creationId xmlns:a16="http://schemas.microsoft.com/office/drawing/2014/main" id="{877B22A0-BE1C-43DA-91FB-390BCB1D8215}"/>
              </a:ext>
            </a:extLst>
          </p:cNvPr>
          <p:cNvGrpSpPr/>
          <p:nvPr/>
        </p:nvGrpSpPr>
        <p:grpSpPr>
          <a:xfrm>
            <a:off x="1193006" y="1493664"/>
            <a:ext cx="9805987" cy="4964286"/>
            <a:chOff x="566738" y="1493664"/>
            <a:chExt cx="9805987" cy="4964286"/>
          </a:xfrm>
        </p:grpSpPr>
        <p:sp>
          <p:nvSpPr>
            <p:cNvPr id="3" name="矩形: 圆角 2">
              <a:extLst>
                <a:ext uri="{FF2B5EF4-FFF2-40B4-BE49-F238E27FC236}">
                  <a16:creationId xmlns:a16="http://schemas.microsoft.com/office/drawing/2014/main" id="{182F9157-114E-404F-99DA-5994930B90F1}"/>
                </a:ext>
              </a:extLst>
            </p:cNvPr>
            <p:cNvSpPr/>
            <p:nvPr/>
          </p:nvSpPr>
          <p:spPr>
            <a:xfrm>
              <a:off x="1047750" y="1562101"/>
              <a:ext cx="1104900" cy="6477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2000" b="1">
                  <a:solidFill>
                    <a:schemeClr val="tx1"/>
                  </a:solidFill>
                  <a:latin typeface="等线" panose="02010600030101010101" pitchFamily="2" charset="-122"/>
                  <a:ea typeface="等线" panose="02010600030101010101" pitchFamily="2" charset="-122"/>
                </a:rPr>
                <a:t>client</a:t>
              </a:r>
              <a:endParaRPr lang="zh-CN" altLang="en-US" sz="2000" b="1" dirty="0">
                <a:solidFill>
                  <a:schemeClr val="tx1"/>
                </a:solidFill>
                <a:latin typeface="等线" panose="02010600030101010101" pitchFamily="2" charset="-122"/>
                <a:ea typeface="等线" panose="02010600030101010101" pitchFamily="2" charset="-122"/>
              </a:endParaRPr>
            </a:p>
          </p:txBody>
        </p:sp>
        <p:sp>
          <p:nvSpPr>
            <p:cNvPr id="11" name="矩形: 圆角 10">
              <a:extLst>
                <a:ext uri="{FF2B5EF4-FFF2-40B4-BE49-F238E27FC236}">
                  <a16:creationId xmlns:a16="http://schemas.microsoft.com/office/drawing/2014/main" id="{FFCBA348-7A91-4A2B-BCE2-41D02B39E2AA}"/>
                </a:ext>
              </a:extLst>
            </p:cNvPr>
            <p:cNvSpPr/>
            <p:nvPr/>
          </p:nvSpPr>
          <p:spPr>
            <a:xfrm>
              <a:off x="8048625" y="1562101"/>
              <a:ext cx="1104900" cy="64770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r>
                <a:rPr lang="en-US" altLang="zh-CN" sz="2000" b="1">
                  <a:solidFill>
                    <a:schemeClr val="tx1"/>
                  </a:solidFill>
                  <a:latin typeface="等线" panose="02010600030101010101" pitchFamily="2" charset="-122"/>
                  <a:ea typeface="等线" panose="02010600030101010101" pitchFamily="2" charset="-122"/>
                </a:rPr>
                <a:t>server</a:t>
              </a:r>
              <a:endParaRPr lang="zh-CN" altLang="en-US" sz="2000" b="1" dirty="0">
                <a:solidFill>
                  <a:schemeClr val="tx1"/>
                </a:solidFill>
                <a:latin typeface="等线" panose="02010600030101010101" pitchFamily="2" charset="-122"/>
                <a:ea typeface="等线" panose="02010600030101010101" pitchFamily="2" charset="-122"/>
              </a:endParaRPr>
            </a:p>
          </p:txBody>
        </p:sp>
        <p:cxnSp>
          <p:nvCxnSpPr>
            <p:cNvPr id="5" name="直接箭头连接符 4">
              <a:extLst>
                <a:ext uri="{FF2B5EF4-FFF2-40B4-BE49-F238E27FC236}">
                  <a16:creationId xmlns:a16="http://schemas.microsoft.com/office/drawing/2014/main" id="{8D1A3C20-3092-4D3C-BF04-11F0C218C741}"/>
                </a:ext>
              </a:extLst>
            </p:cNvPr>
            <p:cNvCxnSpPr>
              <a:stCxn id="3" idx="3"/>
              <a:endCxn id="11" idx="1"/>
            </p:cNvCxnSpPr>
            <p:nvPr/>
          </p:nvCxnSpPr>
          <p:spPr>
            <a:xfrm>
              <a:off x="2152650" y="1885951"/>
              <a:ext cx="589597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 name="直接连接符 7">
              <a:extLst>
                <a:ext uri="{FF2B5EF4-FFF2-40B4-BE49-F238E27FC236}">
                  <a16:creationId xmlns:a16="http://schemas.microsoft.com/office/drawing/2014/main" id="{8BDD5280-C776-42D0-BAF3-BA1461859021}"/>
                </a:ext>
              </a:extLst>
            </p:cNvPr>
            <p:cNvCxnSpPr>
              <a:stCxn id="3" idx="2"/>
            </p:cNvCxnSpPr>
            <p:nvPr/>
          </p:nvCxnSpPr>
          <p:spPr>
            <a:xfrm>
              <a:off x="1600200" y="2209801"/>
              <a:ext cx="0" cy="4248149"/>
            </a:xfrm>
            <a:prstGeom prst="line">
              <a:avLst/>
            </a:prstGeom>
          </p:spPr>
          <p:style>
            <a:lnRef idx="1">
              <a:schemeClr val="dk1"/>
            </a:lnRef>
            <a:fillRef idx="0">
              <a:schemeClr val="dk1"/>
            </a:fillRef>
            <a:effectRef idx="0">
              <a:schemeClr val="dk1"/>
            </a:effectRef>
            <a:fontRef idx="minor">
              <a:schemeClr val="tx1"/>
            </a:fontRef>
          </p:style>
        </p:cxnSp>
        <p:cxnSp>
          <p:nvCxnSpPr>
            <p:cNvPr id="16" name="直接连接符 15">
              <a:extLst>
                <a:ext uri="{FF2B5EF4-FFF2-40B4-BE49-F238E27FC236}">
                  <a16:creationId xmlns:a16="http://schemas.microsoft.com/office/drawing/2014/main" id="{A609DB02-C71F-47F9-A4DB-D452982955F7}"/>
                </a:ext>
              </a:extLst>
            </p:cNvPr>
            <p:cNvCxnSpPr/>
            <p:nvPr/>
          </p:nvCxnSpPr>
          <p:spPr>
            <a:xfrm>
              <a:off x="8601075" y="2209801"/>
              <a:ext cx="0" cy="4248149"/>
            </a:xfrm>
            <a:prstGeom prst="line">
              <a:avLst/>
            </a:prstGeom>
          </p:spPr>
          <p:style>
            <a:lnRef idx="1">
              <a:schemeClr val="dk1"/>
            </a:lnRef>
            <a:fillRef idx="0">
              <a:schemeClr val="dk1"/>
            </a:fillRef>
            <a:effectRef idx="0">
              <a:schemeClr val="dk1"/>
            </a:effectRef>
            <a:fontRef idx="minor">
              <a:schemeClr val="tx1"/>
            </a:fontRef>
          </p:style>
        </p:cxnSp>
        <p:cxnSp>
          <p:nvCxnSpPr>
            <p:cNvPr id="10" name="直接箭头连接符 9">
              <a:extLst>
                <a:ext uri="{FF2B5EF4-FFF2-40B4-BE49-F238E27FC236}">
                  <a16:creationId xmlns:a16="http://schemas.microsoft.com/office/drawing/2014/main" id="{29B82209-D330-4BFA-BF07-F24C00FA136D}"/>
                </a:ext>
              </a:extLst>
            </p:cNvPr>
            <p:cNvCxnSpPr/>
            <p:nvPr/>
          </p:nvCxnSpPr>
          <p:spPr>
            <a:xfrm flipH="1">
              <a:off x="1600200" y="3038475"/>
              <a:ext cx="7000875" cy="0"/>
            </a:xfrm>
            <a:prstGeom prst="straightConnector1">
              <a:avLst/>
            </a:prstGeom>
            <a:ln>
              <a:prstDash val="lgDash"/>
              <a:tailEnd type="triangle"/>
            </a:ln>
            <a:effectLst/>
          </p:spPr>
          <p:style>
            <a:lnRef idx="1">
              <a:schemeClr val="dk1"/>
            </a:lnRef>
            <a:fillRef idx="0">
              <a:schemeClr val="dk1"/>
            </a:fillRef>
            <a:effectRef idx="0">
              <a:schemeClr val="dk1"/>
            </a:effectRef>
            <a:fontRef idx="minor">
              <a:schemeClr val="tx1"/>
            </a:fontRef>
          </p:style>
        </p:cxnSp>
        <p:cxnSp>
          <p:nvCxnSpPr>
            <p:cNvPr id="13" name="直接箭头连接符 12">
              <a:extLst>
                <a:ext uri="{FF2B5EF4-FFF2-40B4-BE49-F238E27FC236}">
                  <a16:creationId xmlns:a16="http://schemas.microsoft.com/office/drawing/2014/main" id="{7C80532A-A34A-40F3-A3AF-9D0B65C20301}"/>
                </a:ext>
              </a:extLst>
            </p:cNvPr>
            <p:cNvCxnSpPr/>
            <p:nvPr/>
          </p:nvCxnSpPr>
          <p:spPr>
            <a:xfrm>
              <a:off x="1600200" y="5391150"/>
              <a:ext cx="700087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直接箭头连接符 20">
              <a:extLst>
                <a:ext uri="{FF2B5EF4-FFF2-40B4-BE49-F238E27FC236}">
                  <a16:creationId xmlns:a16="http://schemas.microsoft.com/office/drawing/2014/main" id="{F35565CA-8D7C-4604-B952-FB09BD586299}"/>
                </a:ext>
              </a:extLst>
            </p:cNvPr>
            <p:cNvCxnSpPr/>
            <p:nvPr/>
          </p:nvCxnSpPr>
          <p:spPr>
            <a:xfrm flipH="1">
              <a:off x="1600200" y="6105525"/>
              <a:ext cx="7000875" cy="0"/>
            </a:xfrm>
            <a:prstGeom prst="straightConnector1">
              <a:avLst/>
            </a:prstGeom>
            <a:ln>
              <a:prstDash val="lgDash"/>
              <a:tailEnd type="triangle"/>
            </a:ln>
            <a:effectLst/>
          </p:spPr>
          <p:style>
            <a:lnRef idx="1">
              <a:schemeClr val="dk1"/>
            </a:lnRef>
            <a:fillRef idx="0">
              <a:schemeClr val="dk1"/>
            </a:fillRef>
            <a:effectRef idx="0">
              <a:schemeClr val="dk1"/>
            </a:effectRef>
            <a:fontRef idx="minor">
              <a:schemeClr val="tx1"/>
            </a:fontRef>
          </p:style>
        </p:cxnSp>
        <p:sp>
          <p:nvSpPr>
            <p:cNvPr id="14" name="文本框 13">
              <a:extLst>
                <a:ext uri="{FF2B5EF4-FFF2-40B4-BE49-F238E27FC236}">
                  <a16:creationId xmlns:a16="http://schemas.microsoft.com/office/drawing/2014/main" id="{CCA9E433-D6A5-4360-AB31-3848507E0C53}"/>
                </a:ext>
              </a:extLst>
            </p:cNvPr>
            <p:cNvSpPr txBox="1"/>
            <p:nvPr/>
          </p:nvSpPr>
          <p:spPr>
            <a:xfrm>
              <a:off x="3038475" y="1493664"/>
              <a:ext cx="4772025" cy="350352"/>
            </a:xfrm>
            <a:prstGeom prst="rect">
              <a:avLst/>
            </a:prstGeom>
            <a:noFill/>
          </p:spPr>
          <p:txBody>
            <a:bodyPr wrap="square" rtlCol="0">
              <a:spAutoFit/>
            </a:bodyPr>
            <a:lstStyle/>
            <a:p>
              <a:pPr>
                <a:lnSpc>
                  <a:spcPct val="130000"/>
                </a:lnSpc>
                <a:spcBef>
                  <a:spcPts val="600"/>
                </a:spcBef>
              </a:pPr>
              <a:r>
                <a:rPr lang="zh-CN" altLang="en-US" sz="1400" kern="0">
                  <a:latin typeface="等线" panose="02010600030101010101" pitchFamily="2" charset="-122"/>
                  <a:ea typeface="等线" panose="02010600030101010101" pitchFamily="2" charset="-122"/>
                  <a:cs typeface="+mn-ea"/>
                  <a:sym typeface="+mn-lt"/>
                </a:rPr>
                <a:t> </a:t>
              </a:r>
              <a:r>
                <a:rPr lang="en-US" altLang="zh-CN" sz="1400" kern="0">
                  <a:latin typeface="等线" panose="02010600030101010101" pitchFamily="2" charset="-122"/>
                  <a:ea typeface="等线" panose="02010600030101010101" pitchFamily="2" charset="-122"/>
                  <a:cs typeface="+mn-ea"/>
                  <a:sym typeface="+mn-lt"/>
                </a:rPr>
                <a:t>client_random_num_1</a:t>
              </a:r>
              <a:r>
                <a:rPr lang="zh-CN" altLang="en-US" sz="1400" kern="0">
                  <a:latin typeface="等线" panose="02010600030101010101" pitchFamily="2" charset="-122"/>
                  <a:ea typeface="等线" panose="02010600030101010101" pitchFamily="2" charset="-122"/>
                  <a:cs typeface="+mn-ea"/>
                  <a:sym typeface="+mn-lt"/>
                </a:rPr>
                <a:t>，对称密码算法列表，摘要函数列表</a:t>
              </a:r>
              <a:endParaRPr lang="zh-CN" altLang="en-US" sz="1400" kern="0" dirty="0">
                <a:latin typeface="等线" panose="02010600030101010101" pitchFamily="2" charset="-122"/>
                <a:ea typeface="等线" panose="02010600030101010101" pitchFamily="2" charset="-122"/>
                <a:cs typeface="+mn-ea"/>
                <a:sym typeface="+mn-lt"/>
              </a:endParaRPr>
            </a:p>
          </p:txBody>
        </p:sp>
        <p:sp>
          <p:nvSpPr>
            <p:cNvPr id="24" name="文本框 23">
              <a:extLst>
                <a:ext uri="{FF2B5EF4-FFF2-40B4-BE49-F238E27FC236}">
                  <a16:creationId xmlns:a16="http://schemas.microsoft.com/office/drawing/2014/main" id="{DDC90723-3ACA-4CA1-8AE7-D7408EBFE472}"/>
                </a:ext>
              </a:extLst>
            </p:cNvPr>
            <p:cNvSpPr txBox="1"/>
            <p:nvPr/>
          </p:nvSpPr>
          <p:spPr>
            <a:xfrm>
              <a:off x="2973680" y="2616686"/>
              <a:ext cx="3322345" cy="350352"/>
            </a:xfrm>
            <a:prstGeom prst="rect">
              <a:avLst/>
            </a:prstGeom>
            <a:noFill/>
          </p:spPr>
          <p:txBody>
            <a:bodyPr wrap="square" rtlCol="0">
              <a:spAutoFit/>
            </a:bodyPr>
            <a:lstStyle/>
            <a:p>
              <a:pPr>
                <a:lnSpc>
                  <a:spcPct val="130000"/>
                </a:lnSpc>
                <a:spcBef>
                  <a:spcPts val="600"/>
                </a:spcBef>
              </a:pPr>
              <a:r>
                <a:rPr lang="zh-CN" altLang="en-US" sz="1400" kern="0">
                  <a:latin typeface="等线" panose="02010600030101010101" pitchFamily="2" charset="-122"/>
                  <a:ea typeface="等线" panose="02010600030101010101" pitchFamily="2" charset="-122"/>
                  <a:cs typeface="+mn-ea"/>
                  <a:sym typeface="+mn-lt"/>
                </a:rPr>
                <a:t> </a:t>
              </a:r>
              <a:r>
                <a:rPr lang="en-US" altLang="zh-CN" sz="1400" kern="0">
                  <a:latin typeface="等线" panose="02010600030101010101" pitchFamily="2" charset="-122"/>
                  <a:ea typeface="等线" panose="02010600030101010101" pitchFamily="2" charset="-122"/>
                  <a:cs typeface="+mn-ea"/>
                  <a:sym typeface="+mn-lt"/>
                </a:rPr>
                <a:t>server_random_num_2</a:t>
              </a:r>
              <a:r>
                <a:rPr lang="zh-CN" altLang="en-US" sz="1400" kern="0">
                  <a:latin typeface="等线" panose="02010600030101010101" pitchFamily="2" charset="-122"/>
                  <a:ea typeface="等线" panose="02010600030101010101" pitchFamily="2" charset="-122"/>
                  <a:cs typeface="+mn-ea"/>
                  <a:sym typeface="+mn-lt"/>
                </a:rPr>
                <a:t>，</a:t>
              </a:r>
              <a:r>
                <a:rPr lang="en-US" altLang="zh-CN" sz="1400" kern="0">
                  <a:latin typeface="等线" panose="02010600030101010101" pitchFamily="2" charset="-122"/>
                  <a:ea typeface="等线" panose="02010600030101010101" pitchFamily="2" charset="-122"/>
                  <a:cs typeface="+mn-ea"/>
                  <a:sym typeface="+mn-lt"/>
                </a:rPr>
                <a:t>CA</a:t>
              </a:r>
              <a:r>
                <a:rPr lang="zh-CN" altLang="en-US" sz="1400" kern="0">
                  <a:latin typeface="等线" panose="02010600030101010101" pitchFamily="2" charset="-122"/>
                  <a:ea typeface="等线" panose="02010600030101010101" pitchFamily="2" charset="-122"/>
                  <a:cs typeface="+mn-ea"/>
                  <a:sym typeface="+mn-lt"/>
                </a:rPr>
                <a:t>，</a:t>
              </a:r>
              <a:r>
                <a:rPr lang="en-US" altLang="zh-CN" sz="1400" kern="0">
                  <a:latin typeface="等线" panose="02010600030101010101" pitchFamily="2" charset="-122"/>
                  <a:ea typeface="等线" panose="02010600030101010101" pitchFamily="2" charset="-122"/>
                  <a:cs typeface="+mn-ea"/>
                  <a:sym typeface="+mn-lt"/>
                </a:rPr>
                <a:t>pub_key</a:t>
              </a:r>
              <a:endParaRPr lang="zh-CN" altLang="en-US" sz="1400" kern="0" dirty="0">
                <a:latin typeface="等线" panose="02010600030101010101" pitchFamily="2" charset="-122"/>
                <a:ea typeface="等线" panose="02010600030101010101" pitchFamily="2" charset="-122"/>
                <a:cs typeface="+mn-ea"/>
                <a:sym typeface="+mn-lt"/>
              </a:endParaRPr>
            </a:p>
          </p:txBody>
        </p:sp>
        <p:grpSp>
          <p:nvGrpSpPr>
            <p:cNvPr id="36" name="组合 35">
              <a:extLst>
                <a:ext uri="{FF2B5EF4-FFF2-40B4-BE49-F238E27FC236}">
                  <a16:creationId xmlns:a16="http://schemas.microsoft.com/office/drawing/2014/main" id="{2FB3A0DE-28D8-48EB-847C-53E1AEF2C67D}"/>
                </a:ext>
              </a:extLst>
            </p:cNvPr>
            <p:cNvGrpSpPr/>
            <p:nvPr/>
          </p:nvGrpSpPr>
          <p:grpSpPr>
            <a:xfrm>
              <a:off x="771525" y="3038475"/>
              <a:ext cx="828675" cy="847725"/>
              <a:chOff x="771525" y="3038475"/>
              <a:chExt cx="828675" cy="847725"/>
            </a:xfrm>
          </p:grpSpPr>
          <p:cxnSp>
            <p:nvCxnSpPr>
              <p:cNvPr id="30" name="直接连接符 29">
                <a:extLst>
                  <a:ext uri="{FF2B5EF4-FFF2-40B4-BE49-F238E27FC236}">
                    <a16:creationId xmlns:a16="http://schemas.microsoft.com/office/drawing/2014/main" id="{93290800-686D-4CB6-895E-A5FBC15C9A2F}"/>
                  </a:ext>
                </a:extLst>
              </p:cNvPr>
              <p:cNvCxnSpPr/>
              <p:nvPr/>
            </p:nvCxnSpPr>
            <p:spPr>
              <a:xfrm flipH="1">
                <a:off x="771525" y="3038475"/>
                <a:ext cx="828675" cy="0"/>
              </a:xfrm>
              <a:prstGeom prst="line">
                <a:avLst/>
              </a:prstGeom>
            </p:spPr>
            <p:style>
              <a:lnRef idx="1">
                <a:schemeClr val="dk1"/>
              </a:lnRef>
              <a:fillRef idx="0">
                <a:schemeClr val="dk1"/>
              </a:fillRef>
              <a:effectRef idx="0">
                <a:schemeClr val="dk1"/>
              </a:effectRef>
              <a:fontRef idx="minor">
                <a:schemeClr val="tx1"/>
              </a:fontRef>
            </p:style>
          </p:cxnSp>
          <p:cxnSp>
            <p:nvCxnSpPr>
              <p:cNvPr id="32" name="直接连接符 31">
                <a:extLst>
                  <a:ext uri="{FF2B5EF4-FFF2-40B4-BE49-F238E27FC236}">
                    <a16:creationId xmlns:a16="http://schemas.microsoft.com/office/drawing/2014/main" id="{4068C3D8-A743-4A42-8D2D-184F84B10142}"/>
                  </a:ext>
                </a:extLst>
              </p:cNvPr>
              <p:cNvCxnSpPr>
                <a:cxnSpLocks/>
              </p:cNvCxnSpPr>
              <p:nvPr/>
            </p:nvCxnSpPr>
            <p:spPr>
              <a:xfrm>
                <a:off x="771525" y="3038475"/>
                <a:ext cx="0" cy="847725"/>
              </a:xfrm>
              <a:prstGeom prst="line">
                <a:avLst/>
              </a:prstGeom>
            </p:spPr>
            <p:style>
              <a:lnRef idx="1">
                <a:schemeClr val="dk1"/>
              </a:lnRef>
              <a:fillRef idx="0">
                <a:schemeClr val="dk1"/>
              </a:fillRef>
              <a:effectRef idx="0">
                <a:schemeClr val="dk1"/>
              </a:effectRef>
              <a:fontRef idx="minor">
                <a:schemeClr val="tx1"/>
              </a:fontRef>
            </p:style>
          </p:cxnSp>
          <p:cxnSp>
            <p:nvCxnSpPr>
              <p:cNvPr id="42" name="直接箭头连接符 41">
                <a:extLst>
                  <a:ext uri="{FF2B5EF4-FFF2-40B4-BE49-F238E27FC236}">
                    <a16:creationId xmlns:a16="http://schemas.microsoft.com/office/drawing/2014/main" id="{9E8545F3-F8D8-41B8-9830-C1B4A82F1A71}"/>
                  </a:ext>
                </a:extLst>
              </p:cNvPr>
              <p:cNvCxnSpPr>
                <a:cxnSpLocks/>
              </p:cNvCxnSpPr>
              <p:nvPr/>
            </p:nvCxnSpPr>
            <p:spPr>
              <a:xfrm>
                <a:off x="771525" y="3876675"/>
                <a:ext cx="82867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37" name="文本框 36">
              <a:extLst>
                <a:ext uri="{FF2B5EF4-FFF2-40B4-BE49-F238E27FC236}">
                  <a16:creationId xmlns:a16="http://schemas.microsoft.com/office/drawing/2014/main" id="{67D0062D-3E43-4936-84A8-7D2757C9E9E6}"/>
                </a:ext>
              </a:extLst>
            </p:cNvPr>
            <p:cNvSpPr txBox="1"/>
            <p:nvPr/>
          </p:nvSpPr>
          <p:spPr>
            <a:xfrm>
              <a:off x="566738" y="2637776"/>
              <a:ext cx="962024" cy="308995"/>
            </a:xfrm>
            <a:prstGeom prst="rect">
              <a:avLst/>
            </a:prstGeom>
            <a:noFill/>
          </p:spPr>
          <p:txBody>
            <a:bodyPr wrap="square" rtlCol="0">
              <a:spAutoFit/>
            </a:bodyPr>
            <a:lstStyle/>
            <a:p>
              <a:pPr>
                <a:lnSpc>
                  <a:spcPct val="130000"/>
                </a:lnSpc>
                <a:spcBef>
                  <a:spcPts val="600"/>
                </a:spcBef>
              </a:pPr>
              <a:r>
                <a:rPr lang="en-US" altLang="zh-CN" sz="1200" kern="0">
                  <a:latin typeface="微软雅黑" panose="020B0503020204020204" pitchFamily="34" charset="-122"/>
                  <a:ea typeface="微软雅黑" panose="020B0503020204020204" pitchFamily="34" charset="-122"/>
                  <a:cs typeface="+mn-ea"/>
                  <a:sym typeface="+mn-lt"/>
                </a:rPr>
                <a:t>CA</a:t>
              </a:r>
              <a:r>
                <a:rPr lang="zh-CN" altLang="en-US" sz="1200" kern="0">
                  <a:latin typeface="微软雅黑" panose="020B0503020204020204" pitchFamily="34" charset="-122"/>
                  <a:ea typeface="微软雅黑" panose="020B0503020204020204" pitchFamily="34" charset="-122"/>
                  <a:cs typeface="+mn-ea"/>
                  <a:sym typeface="+mn-lt"/>
                </a:rPr>
                <a:t>认证</a:t>
              </a: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46" name="文本框 45">
              <a:extLst>
                <a:ext uri="{FF2B5EF4-FFF2-40B4-BE49-F238E27FC236}">
                  <a16:creationId xmlns:a16="http://schemas.microsoft.com/office/drawing/2014/main" id="{15B1A391-5B8C-41A0-B0EA-63250ED4AC82}"/>
                </a:ext>
              </a:extLst>
            </p:cNvPr>
            <p:cNvSpPr txBox="1"/>
            <p:nvPr/>
          </p:nvSpPr>
          <p:spPr>
            <a:xfrm>
              <a:off x="976313" y="4072505"/>
              <a:ext cx="962024" cy="308995"/>
            </a:xfrm>
            <a:prstGeom prst="rect">
              <a:avLst/>
            </a:prstGeom>
            <a:noFill/>
          </p:spPr>
          <p:txBody>
            <a:bodyPr wrap="square" rtlCol="0">
              <a:spAutoFit/>
            </a:bodyPr>
            <a:lstStyle/>
            <a:p>
              <a:pPr>
                <a:lnSpc>
                  <a:spcPct val="130000"/>
                </a:lnSpc>
                <a:spcBef>
                  <a:spcPts val="600"/>
                </a:spcBef>
              </a:pPr>
              <a:r>
                <a:rPr lang="en-US" altLang="zh-CN" sz="1200" kern="0">
                  <a:latin typeface="微软雅黑" panose="020B0503020204020204" pitchFamily="34" charset="-122"/>
                  <a:ea typeface="微软雅黑" panose="020B0503020204020204" pitchFamily="34" charset="-122"/>
                  <a:cs typeface="+mn-ea"/>
                  <a:sym typeface="+mn-lt"/>
                </a:rPr>
                <a:t>CA</a:t>
              </a:r>
              <a:r>
                <a:rPr lang="zh-CN" altLang="en-US" sz="1200" kern="0">
                  <a:latin typeface="微软雅黑" panose="020B0503020204020204" pitchFamily="34" charset="-122"/>
                  <a:ea typeface="微软雅黑" panose="020B0503020204020204" pitchFamily="34" charset="-122"/>
                  <a:cs typeface="+mn-ea"/>
                  <a:sym typeface="+mn-lt"/>
                </a:rPr>
                <a:t>有效</a:t>
              </a:r>
              <a:endParaRPr lang="zh-CN" altLang="en-US" sz="1200" kern="0" dirty="0">
                <a:latin typeface="微软雅黑" panose="020B0503020204020204" pitchFamily="34" charset="-122"/>
                <a:ea typeface="微软雅黑" panose="020B0503020204020204" pitchFamily="34" charset="-122"/>
                <a:cs typeface="+mn-ea"/>
                <a:sym typeface="+mn-lt"/>
              </a:endParaRPr>
            </a:p>
          </p:txBody>
        </p:sp>
        <p:cxnSp>
          <p:nvCxnSpPr>
            <p:cNvPr id="47" name="直接箭头连接符 46">
              <a:extLst>
                <a:ext uri="{FF2B5EF4-FFF2-40B4-BE49-F238E27FC236}">
                  <a16:creationId xmlns:a16="http://schemas.microsoft.com/office/drawing/2014/main" id="{51A179BB-D6DB-40F3-BAED-B86AB7DA3496}"/>
                </a:ext>
              </a:extLst>
            </p:cNvPr>
            <p:cNvCxnSpPr>
              <a:cxnSpLocks/>
            </p:cNvCxnSpPr>
            <p:nvPr/>
          </p:nvCxnSpPr>
          <p:spPr>
            <a:xfrm>
              <a:off x="1600200" y="3886200"/>
              <a:ext cx="98107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0" name="文本框 49">
              <a:extLst>
                <a:ext uri="{FF2B5EF4-FFF2-40B4-BE49-F238E27FC236}">
                  <a16:creationId xmlns:a16="http://schemas.microsoft.com/office/drawing/2014/main" id="{2A5E8BAE-22CD-4B89-99AE-08F5BC3D5710}"/>
                </a:ext>
              </a:extLst>
            </p:cNvPr>
            <p:cNvSpPr txBox="1"/>
            <p:nvPr/>
          </p:nvSpPr>
          <p:spPr>
            <a:xfrm>
              <a:off x="1743076" y="3567680"/>
              <a:ext cx="962024" cy="308995"/>
            </a:xfrm>
            <a:prstGeom prst="rect">
              <a:avLst/>
            </a:prstGeom>
            <a:noFill/>
          </p:spPr>
          <p:txBody>
            <a:bodyPr wrap="square" rtlCol="0">
              <a:spAutoFit/>
            </a:bodyPr>
            <a:lstStyle/>
            <a:p>
              <a:pPr>
                <a:lnSpc>
                  <a:spcPct val="130000"/>
                </a:lnSpc>
                <a:spcBef>
                  <a:spcPts val="600"/>
                </a:spcBef>
              </a:pPr>
              <a:r>
                <a:rPr lang="en-US" altLang="zh-CN" sz="1200" kern="0">
                  <a:latin typeface="微软雅黑" panose="020B0503020204020204" pitchFamily="34" charset="-122"/>
                  <a:ea typeface="微软雅黑" panose="020B0503020204020204" pitchFamily="34" charset="-122"/>
                  <a:cs typeface="+mn-ea"/>
                  <a:sym typeface="+mn-lt"/>
                </a:rPr>
                <a:t>CA</a:t>
              </a:r>
              <a:r>
                <a:rPr lang="zh-CN" altLang="en-US" sz="1200" kern="0">
                  <a:latin typeface="微软雅黑" panose="020B0503020204020204" pitchFamily="34" charset="-122"/>
                  <a:ea typeface="微软雅黑" panose="020B0503020204020204" pitchFamily="34" charset="-122"/>
                  <a:cs typeface="+mn-ea"/>
                  <a:sym typeface="+mn-lt"/>
                </a:rPr>
                <a:t>无效</a:t>
              </a: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51" name="文本框 50">
              <a:extLst>
                <a:ext uri="{FF2B5EF4-FFF2-40B4-BE49-F238E27FC236}">
                  <a16:creationId xmlns:a16="http://schemas.microsoft.com/office/drawing/2014/main" id="{FDD2C062-FE20-4521-9874-FC4A684E6BB4}"/>
                </a:ext>
              </a:extLst>
            </p:cNvPr>
            <p:cNvSpPr txBox="1"/>
            <p:nvPr/>
          </p:nvSpPr>
          <p:spPr>
            <a:xfrm>
              <a:off x="2552702" y="3703696"/>
              <a:ext cx="581023" cy="308995"/>
            </a:xfrm>
            <a:prstGeom prst="rect">
              <a:avLst/>
            </a:prstGeom>
            <a:noFill/>
          </p:spPr>
          <p:txBody>
            <a:bodyPr wrap="square" rtlCol="0">
              <a:spAutoFit/>
            </a:bodyPr>
            <a:lstStyle/>
            <a:p>
              <a:pPr>
                <a:lnSpc>
                  <a:spcPct val="130000"/>
                </a:lnSpc>
                <a:spcBef>
                  <a:spcPts val="600"/>
                </a:spcBef>
              </a:pPr>
              <a:r>
                <a:rPr lang="zh-CN" altLang="en-US" sz="1200" kern="0">
                  <a:latin typeface="微软雅黑" panose="020B0503020204020204" pitchFamily="34" charset="-122"/>
                  <a:ea typeface="微软雅黑" panose="020B0503020204020204" pitchFamily="34" charset="-122"/>
                  <a:cs typeface="+mn-ea"/>
                  <a:sym typeface="+mn-lt"/>
                </a:rPr>
                <a:t>预警</a:t>
              </a: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52" name="文本框 51">
              <a:extLst>
                <a:ext uri="{FF2B5EF4-FFF2-40B4-BE49-F238E27FC236}">
                  <a16:creationId xmlns:a16="http://schemas.microsoft.com/office/drawing/2014/main" id="{0D50C2FC-AE45-4B6C-AB0E-5A1E1C9A392C}"/>
                </a:ext>
              </a:extLst>
            </p:cNvPr>
            <p:cNvSpPr txBox="1"/>
            <p:nvPr/>
          </p:nvSpPr>
          <p:spPr>
            <a:xfrm>
              <a:off x="2669661" y="4969361"/>
              <a:ext cx="4309503" cy="350352"/>
            </a:xfrm>
            <a:prstGeom prst="rect">
              <a:avLst/>
            </a:prstGeom>
            <a:noFill/>
          </p:spPr>
          <p:txBody>
            <a:bodyPr wrap="square" rtlCol="0">
              <a:spAutoFit/>
            </a:bodyPr>
            <a:lstStyle/>
            <a:p>
              <a:pPr>
                <a:lnSpc>
                  <a:spcPct val="130000"/>
                </a:lnSpc>
                <a:spcBef>
                  <a:spcPts val="600"/>
                </a:spcBef>
              </a:pPr>
              <a:r>
                <a:rPr lang="zh-CN" altLang="en-US" sz="1400" kern="0">
                  <a:latin typeface="等线" panose="02010600030101010101" pitchFamily="2" charset="-122"/>
                  <a:ea typeface="等线" panose="02010600030101010101" pitchFamily="2" charset="-122"/>
                  <a:cs typeface="+mn-ea"/>
                  <a:sym typeface="+mn-lt"/>
                </a:rPr>
                <a:t> </a:t>
              </a:r>
              <a:r>
                <a:rPr lang="en-US" altLang="zh-CN" sz="1400" kern="0">
                  <a:latin typeface="等线" panose="02010600030101010101" pitchFamily="2" charset="-122"/>
                  <a:ea typeface="等线" panose="02010600030101010101" pitchFamily="2" charset="-122"/>
                  <a:cs typeface="+mn-ea"/>
                  <a:sym typeface="+mn-lt"/>
                </a:rPr>
                <a:t>client_random_num_2</a:t>
              </a:r>
              <a:r>
                <a:rPr lang="zh-CN" altLang="en-US" sz="1400" kern="0">
                  <a:latin typeface="等线" panose="02010600030101010101" pitchFamily="2" charset="-122"/>
                  <a:ea typeface="等线" panose="02010600030101010101" pitchFamily="2" charset="-122"/>
                  <a:cs typeface="+mn-ea"/>
                  <a:sym typeface="+mn-lt"/>
                </a:rPr>
                <a:t>，使用公钥加密</a:t>
              </a:r>
              <a:endParaRPr lang="zh-CN" altLang="en-US" sz="1400" kern="0" dirty="0">
                <a:latin typeface="等线" panose="02010600030101010101" pitchFamily="2" charset="-122"/>
                <a:ea typeface="等线" panose="02010600030101010101" pitchFamily="2" charset="-122"/>
                <a:cs typeface="+mn-ea"/>
                <a:sym typeface="+mn-lt"/>
              </a:endParaRPr>
            </a:p>
          </p:txBody>
        </p:sp>
        <p:cxnSp>
          <p:nvCxnSpPr>
            <p:cNvPr id="59" name="直接箭头连接符 58">
              <a:extLst>
                <a:ext uri="{FF2B5EF4-FFF2-40B4-BE49-F238E27FC236}">
                  <a16:creationId xmlns:a16="http://schemas.microsoft.com/office/drawing/2014/main" id="{A38CF8C9-81CB-414A-B7CE-C7EF6397B1E9}"/>
                </a:ext>
              </a:extLst>
            </p:cNvPr>
            <p:cNvCxnSpPr>
              <a:cxnSpLocks/>
            </p:cNvCxnSpPr>
            <p:nvPr/>
          </p:nvCxnSpPr>
          <p:spPr>
            <a:xfrm>
              <a:off x="1600200" y="4638676"/>
              <a:ext cx="700087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0" name="文本框 59">
              <a:extLst>
                <a:ext uri="{FF2B5EF4-FFF2-40B4-BE49-F238E27FC236}">
                  <a16:creationId xmlns:a16="http://schemas.microsoft.com/office/drawing/2014/main" id="{DFDD2841-334E-4F54-8263-78AD46F76D21}"/>
                </a:ext>
              </a:extLst>
            </p:cNvPr>
            <p:cNvSpPr txBox="1"/>
            <p:nvPr/>
          </p:nvSpPr>
          <p:spPr>
            <a:xfrm>
              <a:off x="3669006" y="4242773"/>
              <a:ext cx="2426994" cy="350352"/>
            </a:xfrm>
            <a:prstGeom prst="rect">
              <a:avLst/>
            </a:prstGeom>
            <a:noFill/>
          </p:spPr>
          <p:txBody>
            <a:bodyPr wrap="square" rtlCol="0">
              <a:spAutoFit/>
            </a:bodyPr>
            <a:lstStyle/>
            <a:p>
              <a:pPr>
                <a:lnSpc>
                  <a:spcPct val="130000"/>
                </a:lnSpc>
                <a:spcBef>
                  <a:spcPts val="600"/>
                </a:spcBef>
              </a:pPr>
              <a:r>
                <a:rPr lang="zh-CN" altLang="en-US" sz="1400" kern="0">
                  <a:latin typeface="等线" panose="02010600030101010101" pitchFamily="2" charset="-122"/>
                  <a:ea typeface="等线" panose="02010600030101010101" pitchFamily="2" charset="-122"/>
                  <a:cs typeface="+mn-ea"/>
                  <a:sym typeface="+mn-lt"/>
                </a:rPr>
                <a:t>哪一条消息开始加密</a:t>
              </a:r>
              <a:endParaRPr lang="zh-CN" altLang="en-US" sz="1400" kern="0" dirty="0">
                <a:latin typeface="等线" panose="02010600030101010101" pitchFamily="2" charset="-122"/>
                <a:ea typeface="等线" panose="02010600030101010101" pitchFamily="2" charset="-122"/>
                <a:cs typeface="+mn-ea"/>
                <a:sym typeface="+mn-lt"/>
              </a:endParaRPr>
            </a:p>
          </p:txBody>
        </p:sp>
        <p:sp>
          <p:nvSpPr>
            <p:cNvPr id="61" name="文本框 60">
              <a:extLst>
                <a:ext uri="{FF2B5EF4-FFF2-40B4-BE49-F238E27FC236}">
                  <a16:creationId xmlns:a16="http://schemas.microsoft.com/office/drawing/2014/main" id="{6FEE10CD-ACC8-4D50-96C4-EE96405407A1}"/>
                </a:ext>
              </a:extLst>
            </p:cNvPr>
            <p:cNvSpPr txBox="1"/>
            <p:nvPr/>
          </p:nvSpPr>
          <p:spPr>
            <a:xfrm>
              <a:off x="8601075" y="5462588"/>
              <a:ext cx="1771650" cy="350352"/>
            </a:xfrm>
            <a:prstGeom prst="rect">
              <a:avLst/>
            </a:prstGeom>
            <a:noFill/>
          </p:spPr>
          <p:txBody>
            <a:bodyPr wrap="square" rtlCol="0">
              <a:spAutoFit/>
            </a:bodyPr>
            <a:lstStyle/>
            <a:p>
              <a:pPr>
                <a:lnSpc>
                  <a:spcPct val="130000"/>
                </a:lnSpc>
                <a:spcBef>
                  <a:spcPts val="600"/>
                </a:spcBef>
              </a:pPr>
              <a:r>
                <a:rPr lang="zh-CN" altLang="en-US" sz="1400" kern="0">
                  <a:latin typeface="等线" panose="02010600030101010101" pitchFamily="2" charset="-122"/>
                  <a:ea typeface="等线" panose="02010600030101010101" pitchFamily="2" charset="-122"/>
                  <a:cs typeface="+mn-ea"/>
                  <a:sym typeface="+mn-lt"/>
                </a:rPr>
                <a:t>解密</a:t>
              </a:r>
              <a:endParaRPr lang="zh-CN" altLang="en-US" sz="1400" kern="0" dirty="0">
                <a:latin typeface="等线" panose="02010600030101010101" pitchFamily="2" charset="-122"/>
                <a:ea typeface="等线" panose="02010600030101010101" pitchFamily="2" charset="-122"/>
                <a:cs typeface="+mn-ea"/>
                <a:sym typeface="+mn-lt"/>
              </a:endParaRPr>
            </a:p>
          </p:txBody>
        </p:sp>
        <p:sp>
          <p:nvSpPr>
            <p:cNvPr id="62" name="文本框 61">
              <a:extLst>
                <a:ext uri="{FF2B5EF4-FFF2-40B4-BE49-F238E27FC236}">
                  <a16:creationId xmlns:a16="http://schemas.microsoft.com/office/drawing/2014/main" id="{31FBC49A-4955-4E1A-8239-59CC3362932B}"/>
                </a:ext>
              </a:extLst>
            </p:cNvPr>
            <p:cNvSpPr txBox="1"/>
            <p:nvPr/>
          </p:nvSpPr>
          <p:spPr>
            <a:xfrm>
              <a:off x="4254793" y="5683736"/>
              <a:ext cx="760117" cy="350352"/>
            </a:xfrm>
            <a:prstGeom prst="rect">
              <a:avLst/>
            </a:prstGeom>
            <a:noFill/>
          </p:spPr>
          <p:txBody>
            <a:bodyPr wrap="square" rtlCol="0">
              <a:spAutoFit/>
            </a:bodyPr>
            <a:lstStyle/>
            <a:p>
              <a:pPr>
                <a:lnSpc>
                  <a:spcPct val="130000"/>
                </a:lnSpc>
                <a:spcBef>
                  <a:spcPts val="600"/>
                </a:spcBef>
              </a:pPr>
              <a:r>
                <a:rPr lang="en-US" altLang="zh-CN" sz="1400" kern="0">
                  <a:latin typeface="等线" panose="02010600030101010101" pitchFamily="2" charset="-122"/>
                  <a:ea typeface="等线" panose="02010600030101010101" pitchFamily="2" charset="-122"/>
                  <a:cs typeface="+mn-ea"/>
                  <a:sym typeface="+mn-lt"/>
                </a:rPr>
                <a:t>Finish</a:t>
              </a:r>
              <a:endParaRPr lang="zh-CN" altLang="en-US" sz="1400" kern="0" dirty="0">
                <a:latin typeface="等线" panose="02010600030101010101" pitchFamily="2" charset="-122"/>
                <a:ea typeface="等线" panose="02010600030101010101" pitchFamily="2" charset="-122"/>
                <a:cs typeface="+mn-ea"/>
                <a:sym typeface="+mn-lt"/>
              </a:endParaRPr>
            </a:p>
          </p:txBody>
        </p:sp>
      </p:grpSp>
    </p:spTree>
    <p:extLst>
      <p:ext uri="{BB962C8B-B14F-4D97-AF65-F5344CB8AC3E}">
        <p14:creationId xmlns:p14="http://schemas.microsoft.com/office/powerpoint/2010/main" val="196627632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a:t>03</a:t>
            </a:r>
            <a:r>
              <a:rPr kumimoji="1" lang="zh-CN" altLang="en-US"/>
              <a:t> 技术方案</a:t>
            </a:r>
            <a:endParaRPr kumimoji="1" lang="zh-CN" altLang="en-US" dirty="0"/>
          </a:p>
        </p:txBody>
      </p:sp>
      <p:sp>
        <p:nvSpPr>
          <p:cNvPr id="3" name="文本框 2">
            <a:extLst>
              <a:ext uri="{FF2B5EF4-FFF2-40B4-BE49-F238E27FC236}">
                <a16:creationId xmlns:a16="http://schemas.microsoft.com/office/drawing/2014/main" id="{26FE2AD9-4F69-490B-AEB1-633353BCE09B}"/>
              </a:ext>
            </a:extLst>
          </p:cNvPr>
          <p:cNvSpPr txBox="1"/>
          <p:nvPr/>
        </p:nvSpPr>
        <p:spPr>
          <a:xfrm>
            <a:off x="581025" y="1281405"/>
            <a:ext cx="1600199" cy="590033"/>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实现方案</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grpSp>
        <p:nvGrpSpPr>
          <p:cNvPr id="8" name="组合 7">
            <a:extLst>
              <a:ext uri="{FF2B5EF4-FFF2-40B4-BE49-F238E27FC236}">
                <a16:creationId xmlns:a16="http://schemas.microsoft.com/office/drawing/2014/main" id="{96C4D966-98D3-49DB-9E4E-4F114A25C0FC}"/>
              </a:ext>
            </a:extLst>
          </p:cNvPr>
          <p:cNvGrpSpPr/>
          <p:nvPr/>
        </p:nvGrpSpPr>
        <p:grpSpPr>
          <a:xfrm>
            <a:off x="1381124" y="1871438"/>
            <a:ext cx="8805863" cy="4272187"/>
            <a:chOff x="671512" y="1871438"/>
            <a:chExt cx="8805863" cy="4272187"/>
          </a:xfrm>
        </p:grpSpPr>
        <p:pic>
          <p:nvPicPr>
            <p:cNvPr id="6" name="图片 5">
              <a:extLst>
                <a:ext uri="{FF2B5EF4-FFF2-40B4-BE49-F238E27FC236}">
                  <a16:creationId xmlns:a16="http://schemas.microsoft.com/office/drawing/2014/main" id="{29DC6CD5-F623-4E83-A9CF-8D58C6C9B541}"/>
                </a:ext>
              </a:extLst>
            </p:cNvPr>
            <p:cNvPicPr>
              <a:picLocks noChangeAspect="1"/>
            </p:cNvPicPr>
            <p:nvPr/>
          </p:nvPicPr>
          <p:blipFill>
            <a:blip r:embed="rId3"/>
            <a:stretch>
              <a:fillRect/>
            </a:stretch>
          </p:blipFill>
          <p:spPr>
            <a:xfrm>
              <a:off x="671512" y="1871438"/>
              <a:ext cx="7792697" cy="4272187"/>
            </a:xfrm>
            <a:prstGeom prst="rect">
              <a:avLst/>
            </a:prstGeom>
          </p:spPr>
        </p:pic>
        <p:sp>
          <p:nvSpPr>
            <p:cNvPr id="7" name="文本框 6">
              <a:extLst>
                <a:ext uri="{FF2B5EF4-FFF2-40B4-BE49-F238E27FC236}">
                  <a16:creationId xmlns:a16="http://schemas.microsoft.com/office/drawing/2014/main" id="{81F6B8C7-C7CB-41D3-AD1C-1CA0D3716220}"/>
                </a:ext>
              </a:extLst>
            </p:cNvPr>
            <p:cNvSpPr txBox="1"/>
            <p:nvPr/>
          </p:nvSpPr>
          <p:spPr>
            <a:xfrm>
              <a:off x="8035584" y="2771775"/>
              <a:ext cx="1441791" cy="590033"/>
            </a:xfrm>
            <a:prstGeom prst="rect">
              <a:avLst/>
            </a:prstGeom>
            <a:noFill/>
          </p:spPr>
          <p:txBody>
            <a:bodyPr wrap="square" rtlCol="0">
              <a:spAutoFit/>
            </a:bodyPr>
            <a:lstStyle/>
            <a:p>
              <a:pPr>
                <a:lnSpc>
                  <a:spcPct val="150000"/>
                </a:lnSpc>
                <a:spcBef>
                  <a:spcPts val="600"/>
                </a:spcBef>
              </a:pPr>
              <a:r>
                <a:rPr lang="en-US" altLang="zh-CN" sz="2400">
                  <a:solidFill>
                    <a:srgbClr val="000000"/>
                  </a:solidFill>
                  <a:latin typeface="等线" panose="02010600030101010101" pitchFamily="2" charset="-122"/>
                  <a:ea typeface="等线" panose="02010600030101010101" pitchFamily="2" charset="-122"/>
                  <a:sym typeface="+mn-lt"/>
                </a:rPr>
                <a:t>SSL+TCP</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grpSp>
    </p:spTree>
    <p:extLst>
      <p:ext uri="{BB962C8B-B14F-4D97-AF65-F5344CB8AC3E}">
        <p14:creationId xmlns:p14="http://schemas.microsoft.com/office/powerpoint/2010/main" val="33723117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a:t>03</a:t>
            </a:r>
            <a:r>
              <a:rPr kumimoji="1" lang="zh-CN" altLang="en-US"/>
              <a:t> 技术方案</a:t>
            </a:r>
            <a:endParaRPr kumimoji="1" lang="zh-CN" altLang="en-US" dirty="0"/>
          </a:p>
        </p:txBody>
      </p:sp>
      <p:sp>
        <p:nvSpPr>
          <p:cNvPr id="3" name="文本框 2">
            <a:extLst>
              <a:ext uri="{FF2B5EF4-FFF2-40B4-BE49-F238E27FC236}">
                <a16:creationId xmlns:a16="http://schemas.microsoft.com/office/drawing/2014/main" id="{26FE2AD9-4F69-490B-AEB1-633353BCE09B}"/>
              </a:ext>
            </a:extLst>
          </p:cNvPr>
          <p:cNvSpPr txBox="1"/>
          <p:nvPr/>
        </p:nvSpPr>
        <p:spPr>
          <a:xfrm>
            <a:off x="504825" y="1281405"/>
            <a:ext cx="4714875" cy="590033"/>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可能存在的问题以及技术关键</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sp>
        <p:nvSpPr>
          <p:cNvPr id="4" name="文本框 3">
            <a:extLst>
              <a:ext uri="{FF2B5EF4-FFF2-40B4-BE49-F238E27FC236}">
                <a16:creationId xmlns:a16="http://schemas.microsoft.com/office/drawing/2014/main" id="{EC9598E6-9C11-49DB-B294-A75465984960}"/>
              </a:ext>
            </a:extLst>
          </p:cNvPr>
          <p:cNvSpPr txBox="1"/>
          <p:nvPr/>
        </p:nvSpPr>
        <p:spPr>
          <a:xfrm>
            <a:off x="986397" y="1856926"/>
            <a:ext cx="5302783" cy="590033"/>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对于国产的一些密码算法了解不多。</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sp>
        <p:nvSpPr>
          <p:cNvPr id="5" name="文本框 4">
            <a:extLst>
              <a:ext uri="{FF2B5EF4-FFF2-40B4-BE49-F238E27FC236}">
                <a16:creationId xmlns:a16="http://schemas.microsoft.com/office/drawing/2014/main" id="{294E830E-EFF1-4C9C-9DE4-B64D7C1D9558}"/>
              </a:ext>
            </a:extLst>
          </p:cNvPr>
          <p:cNvSpPr txBox="1"/>
          <p:nvPr/>
        </p:nvSpPr>
        <p:spPr>
          <a:xfrm>
            <a:off x="986397" y="2456035"/>
            <a:ext cx="8310003" cy="590033"/>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对于国产密码算法在这个场景下如何做横向对比，评价指标。</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sp>
        <p:nvSpPr>
          <p:cNvPr id="6" name="文本框 5">
            <a:extLst>
              <a:ext uri="{FF2B5EF4-FFF2-40B4-BE49-F238E27FC236}">
                <a16:creationId xmlns:a16="http://schemas.microsoft.com/office/drawing/2014/main" id="{6536B638-E7A4-4036-940B-925EF3E784D8}"/>
              </a:ext>
            </a:extLst>
          </p:cNvPr>
          <p:cNvSpPr txBox="1"/>
          <p:nvPr/>
        </p:nvSpPr>
        <p:spPr>
          <a:xfrm>
            <a:off x="986397" y="3055144"/>
            <a:ext cx="7186054" cy="590033"/>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对于服务端一次连接多个客户端，</a:t>
            </a:r>
            <a:r>
              <a:rPr lang="en-US" altLang="zh-CN" sz="2400">
                <a:solidFill>
                  <a:srgbClr val="000000"/>
                </a:solidFill>
                <a:latin typeface="等线" panose="02010600030101010101" pitchFamily="2" charset="-122"/>
                <a:ea typeface="等线" panose="02010600030101010101" pitchFamily="2" charset="-122"/>
                <a:sym typeface="+mn-lt"/>
              </a:rPr>
              <a:t>IO</a:t>
            </a:r>
            <a:r>
              <a:rPr lang="zh-CN" altLang="en-US" sz="2400">
                <a:solidFill>
                  <a:srgbClr val="000000"/>
                </a:solidFill>
                <a:latin typeface="等线" panose="02010600030101010101" pitchFamily="2" charset="-122"/>
                <a:ea typeface="等线" panose="02010600030101010101" pitchFamily="2" charset="-122"/>
                <a:sym typeface="+mn-lt"/>
              </a:rPr>
              <a:t>模型的选择。</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sp>
        <p:nvSpPr>
          <p:cNvPr id="8" name="文本框 7">
            <a:extLst>
              <a:ext uri="{FF2B5EF4-FFF2-40B4-BE49-F238E27FC236}">
                <a16:creationId xmlns:a16="http://schemas.microsoft.com/office/drawing/2014/main" id="{1CD4DD5D-4AA9-4506-B4A3-3A5EDDD13885}"/>
              </a:ext>
            </a:extLst>
          </p:cNvPr>
          <p:cNvSpPr txBox="1"/>
          <p:nvPr/>
        </p:nvSpPr>
        <p:spPr>
          <a:xfrm>
            <a:off x="986396" y="3664036"/>
            <a:ext cx="8443353" cy="590033"/>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随机数的选择范围，避免在全局会存在相同的两组随机数。</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spTree>
    <p:extLst>
      <p:ext uri="{BB962C8B-B14F-4D97-AF65-F5344CB8AC3E}">
        <p14:creationId xmlns:p14="http://schemas.microsoft.com/office/powerpoint/2010/main" val="395628023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04</a:t>
            </a:r>
            <a:endParaRPr kumimoji="1" lang="zh-CN" altLang="en-US" dirty="0"/>
          </a:p>
        </p:txBody>
      </p:sp>
      <p:sp>
        <p:nvSpPr>
          <p:cNvPr id="3" name="文本占位符 2"/>
          <p:cNvSpPr>
            <a:spLocks noGrp="1"/>
          </p:cNvSpPr>
          <p:nvPr>
            <p:ph type="body" sz="quarter" idx="16"/>
          </p:nvPr>
        </p:nvSpPr>
        <p:spPr/>
        <p:txBody>
          <a:bodyPr/>
          <a:lstStyle/>
          <a:p>
            <a:r>
              <a:rPr lang="zh-CN" altLang="en-US"/>
              <a:t>课题计划</a:t>
            </a:r>
            <a:endParaRPr kumimoji="1" lang="en-US" altLang="zh-CN"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a:t>04</a:t>
            </a:r>
            <a:r>
              <a:rPr kumimoji="1" lang="zh-CN" altLang="en-US"/>
              <a:t> 课题计划</a:t>
            </a:r>
            <a:endParaRPr kumimoji="1" lang="zh-CN" altLang="en-US" dirty="0"/>
          </a:p>
        </p:txBody>
      </p:sp>
      <p:sp>
        <p:nvSpPr>
          <p:cNvPr id="3" name="矩形 2">
            <a:extLst>
              <a:ext uri="{FF2B5EF4-FFF2-40B4-BE49-F238E27FC236}">
                <a16:creationId xmlns:a16="http://schemas.microsoft.com/office/drawing/2014/main" id="{A575868D-644E-4696-894A-65430D3CEAB7}"/>
              </a:ext>
            </a:extLst>
          </p:cNvPr>
          <p:cNvSpPr/>
          <p:nvPr/>
        </p:nvSpPr>
        <p:spPr>
          <a:xfrm>
            <a:off x="322289" y="1559426"/>
            <a:ext cx="11682897" cy="3914020"/>
          </a:xfrm>
          <a:prstGeom prst="rect">
            <a:avLst/>
          </a:prstGeom>
        </p:spPr>
        <p:txBody>
          <a:bodyPr wrap="square">
            <a:spAutoFit/>
          </a:bodyPr>
          <a:lstStyle/>
          <a:p>
            <a:pPr marL="342900" indent="-342900">
              <a:lnSpc>
                <a:spcPct val="150000"/>
              </a:lnSpc>
              <a:spcAft>
                <a:spcPts val="0"/>
              </a:spcAft>
              <a:buFont typeface="Arial" panose="020B0604020202020204" pitchFamily="34" charset="0"/>
              <a:buChar char="•"/>
            </a:pPr>
            <a:r>
              <a:rPr lang="zh-CN" altLang="en-US" sz="2400">
                <a:solidFill>
                  <a:srgbClr val="000000"/>
                </a:solidFill>
                <a:latin typeface="等线" panose="02010600030101010101" pitchFamily="2" charset="-122"/>
                <a:ea typeface="等线" panose="02010600030101010101" pitchFamily="2" charset="-122"/>
              </a:rPr>
              <a:t>查阅相关资料，完成基础知识的积累。（第</a:t>
            </a:r>
            <a:r>
              <a:rPr lang="en-US" altLang="zh-CN" sz="2400">
                <a:solidFill>
                  <a:srgbClr val="000000"/>
                </a:solidFill>
                <a:latin typeface="等线" panose="02010600030101010101" pitchFamily="2" charset="-122"/>
                <a:ea typeface="等线" panose="02010600030101010101" pitchFamily="2" charset="-122"/>
              </a:rPr>
              <a:t>1</a:t>
            </a:r>
            <a:r>
              <a:rPr lang="zh-CN" altLang="en-US" sz="2400">
                <a:solidFill>
                  <a:srgbClr val="000000"/>
                </a:solidFill>
                <a:latin typeface="等线" panose="02010600030101010101" pitchFamily="2" charset="-122"/>
                <a:ea typeface="等线" panose="02010600030101010101" pitchFamily="2" charset="-122"/>
              </a:rPr>
              <a:t>周</a:t>
            </a:r>
            <a:r>
              <a:rPr lang="en-US" altLang="zh-CN" sz="2400">
                <a:solidFill>
                  <a:srgbClr val="000000"/>
                </a:solidFill>
                <a:latin typeface="等线" panose="02010600030101010101" pitchFamily="2" charset="-122"/>
                <a:ea typeface="等线" panose="02010600030101010101" pitchFamily="2" charset="-122"/>
              </a:rPr>
              <a:t>-</a:t>
            </a:r>
            <a:r>
              <a:rPr lang="zh-CN" altLang="en-US" sz="2400">
                <a:solidFill>
                  <a:srgbClr val="000000"/>
                </a:solidFill>
                <a:latin typeface="等线" panose="02010600030101010101" pitchFamily="2" charset="-122"/>
                <a:ea typeface="等线" panose="02010600030101010101" pitchFamily="2" charset="-122"/>
              </a:rPr>
              <a:t>第</a:t>
            </a:r>
            <a:r>
              <a:rPr lang="en-US" altLang="zh-CN" sz="2400">
                <a:solidFill>
                  <a:srgbClr val="000000"/>
                </a:solidFill>
                <a:latin typeface="等线" panose="02010600030101010101" pitchFamily="2" charset="-122"/>
                <a:ea typeface="等线" panose="02010600030101010101" pitchFamily="2" charset="-122"/>
              </a:rPr>
              <a:t>2</a:t>
            </a:r>
            <a:r>
              <a:rPr lang="zh-CN" altLang="en-US" sz="2400">
                <a:solidFill>
                  <a:srgbClr val="000000"/>
                </a:solidFill>
                <a:latin typeface="等线" panose="02010600030101010101" pitchFamily="2" charset="-122"/>
                <a:ea typeface="等线" panose="02010600030101010101" pitchFamily="2" charset="-122"/>
              </a:rPr>
              <a:t>周）</a:t>
            </a:r>
            <a:endParaRPr lang="en-US" altLang="zh-CN" sz="2400">
              <a:solidFill>
                <a:srgbClr val="000000"/>
              </a:solidFill>
              <a:latin typeface="等线" panose="02010600030101010101" pitchFamily="2" charset="-122"/>
              <a:ea typeface="等线" panose="02010600030101010101" pitchFamily="2" charset="-122"/>
            </a:endParaRPr>
          </a:p>
          <a:p>
            <a:pPr marL="342900" indent="-342900">
              <a:lnSpc>
                <a:spcPct val="150000"/>
              </a:lnSpc>
              <a:spcAft>
                <a:spcPts val="0"/>
              </a:spcAft>
              <a:buFont typeface="Arial" panose="020B0604020202020204" pitchFamily="34" charset="0"/>
              <a:buChar char="•"/>
            </a:pPr>
            <a:r>
              <a:rPr lang="en-US" altLang="zh-CN" sz="2400">
                <a:solidFill>
                  <a:srgbClr val="000000"/>
                </a:solidFill>
                <a:latin typeface="等线" panose="02010600030101010101" pitchFamily="2" charset="-122"/>
                <a:ea typeface="等线" panose="02010600030101010101" pitchFamily="2" charset="-122"/>
              </a:rPr>
              <a:t> </a:t>
            </a:r>
            <a:r>
              <a:rPr lang="zh-CN" altLang="en-US" sz="2400">
                <a:solidFill>
                  <a:srgbClr val="000000"/>
                </a:solidFill>
                <a:latin typeface="等线" panose="02010600030101010101" pitchFamily="2" charset="-122"/>
                <a:ea typeface="等线" panose="02010600030101010101" pitchFamily="2" charset="-122"/>
              </a:rPr>
              <a:t>研究分析云计算网络信息传输认证的基本流程。（第</a:t>
            </a:r>
            <a:r>
              <a:rPr lang="en-US" altLang="zh-CN" sz="2400">
                <a:solidFill>
                  <a:srgbClr val="000000"/>
                </a:solidFill>
                <a:latin typeface="等线" panose="02010600030101010101" pitchFamily="2" charset="-122"/>
                <a:ea typeface="等线" panose="02010600030101010101" pitchFamily="2" charset="-122"/>
              </a:rPr>
              <a:t>3</a:t>
            </a:r>
            <a:r>
              <a:rPr lang="zh-CN" altLang="en-US" sz="2400">
                <a:solidFill>
                  <a:srgbClr val="000000"/>
                </a:solidFill>
                <a:latin typeface="等线" panose="02010600030101010101" pitchFamily="2" charset="-122"/>
                <a:ea typeface="等线" panose="02010600030101010101" pitchFamily="2" charset="-122"/>
              </a:rPr>
              <a:t>周</a:t>
            </a:r>
            <a:r>
              <a:rPr lang="en-US" altLang="zh-CN" sz="2400">
                <a:solidFill>
                  <a:srgbClr val="000000"/>
                </a:solidFill>
                <a:latin typeface="等线" panose="02010600030101010101" pitchFamily="2" charset="-122"/>
                <a:ea typeface="等线" panose="02010600030101010101" pitchFamily="2" charset="-122"/>
              </a:rPr>
              <a:t>-</a:t>
            </a:r>
            <a:r>
              <a:rPr lang="zh-CN" altLang="en-US" sz="2400">
                <a:solidFill>
                  <a:srgbClr val="000000"/>
                </a:solidFill>
                <a:latin typeface="等线" panose="02010600030101010101" pitchFamily="2" charset="-122"/>
                <a:ea typeface="等线" panose="02010600030101010101" pitchFamily="2" charset="-122"/>
              </a:rPr>
              <a:t>第</a:t>
            </a:r>
            <a:r>
              <a:rPr lang="en-US" altLang="zh-CN" sz="2400">
                <a:solidFill>
                  <a:srgbClr val="000000"/>
                </a:solidFill>
                <a:latin typeface="等线" panose="02010600030101010101" pitchFamily="2" charset="-122"/>
                <a:ea typeface="等线" panose="02010600030101010101" pitchFamily="2" charset="-122"/>
              </a:rPr>
              <a:t>4</a:t>
            </a:r>
            <a:r>
              <a:rPr lang="zh-CN" altLang="en-US" sz="2400">
                <a:solidFill>
                  <a:srgbClr val="000000"/>
                </a:solidFill>
                <a:latin typeface="等线" panose="02010600030101010101" pitchFamily="2" charset="-122"/>
                <a:ea typeface="等线" panose="02010600030101010101" pitchFamily="2" charset="-122"/>
              </a:rPr>
              <a:t>周）</a:t>
            </a:r>
            <a:endParaRPr lang="en-US" altLang="zh-CN" sz="2400">
              <a:solidFill>
                <a:srgbClr val="000000"/>
              </a:solidFill>
              <a:latin typeface="等线" panose="02010600030101010101" pitchFamily="2" charset="-122"/>
              <a:ea typeface="等线" panose="02010600030101010101" pitchFamily="2" charset="-122"/>
            </a:endParaRPr>
          </a:p>
          <a:p>
            <a:pPr marL="342900" indent="-342900">
              <a:lnSpc>
                <a:spcPct val="150000"/>
              </a:lnSpc>
              <a:spcAft>
                <a:spcPts val="0"/>
              </a:spcAft>
              <a:buFont typeface="Arial" panose="020B0604020202020204" pitchFamily="34" charset="0"/>
              <a:buChar char="•"/>
            </a:pPr>
            <a:r>
              <a:rPr lang="zh-CN" altLang="en-US" sz="2400">
                <a:solidFill>
                  <a:srgbClr val="000000"/>
                </a:solidFill>
                <a:latin typeface="等线" panose="02010600030101010101" pitchFamily="2" charset="-122"/>
                <a:ea typeface="等线" panose="02010600030101010101" pitchFamily="2" charset="-122"/>
              </a:rPr>
              <a:t>根据已有的云计算网络信息传输认证解决方案，实现基于国产密码算法的云计算网络信息传输认证系统设计与实现工作。（第</a:t>
            </a:r>
            <a:r>
              <a:rPr lang="en-US" altLang="zh-CN" sz="2400">
                <a:solidFill>
                  <a:srgbClr val="000000"/>
                </a:solidFill>
                <a:latin typeface="等线" panose="02010600030101010101" pitchFamily="2" charset="-122"/>
                <a:ea typeface="等线" panose="02010600030101010101" pitchFamily="2" charset="-122"/>
              </a:rPr>
              <a:t>5</a:t>
            </a:r>
            <a:r>
              <a:rPr lang="zh-CN" altLang="en-US" sz="2400">
                <a:solidFill>
                  <a:srgbClr val="000000"/>
                </a:solidFill>
                <a:latin typeface="等线" panose="02010600030101010101" pitchFamily="2" charset="-122"/>
                <a:ea typeface="等线" panose="02010600030101010101" pitchFamily="2" charset="-122"/>
              </a:rPr>
              <a:t>周</a:t>
            </a:r>
            <a:r>
              <a:rPr lang="en-US" altLang="zh-CN" sz="2400">
                <a:solidFill>
                  <a:srgbClr val="000000"/>
                </a:solidFill>
                <a:latin typeface="等线" panose="02010600030101010101" pitchFamily="2" charset="-122"/>
                <a:ea typeface="等线" panose="02010600030101010101" pitchFamily="2" charset="-122"/>
              </a:rPr>
              <a:t>-</a:t>
            </a:r>
            <a:r>
              <a:rPr lang="zh-CN" altLang="en-US" sz="2400">
                <a:solidFill>
                  <a:srgbClr val="000000"/>
                </a:solidFill>
                <a:latin typeface="等线" panose="02010600030101010101" pitchFamily="2" charset="-122"/>
                <a:ea typeface="等线" panose="02010600030101010101" pitchFamily="2" charset="-122"/>
              </a:rPr>
              <a:t>第</a:t>
            </a:r>
            <a:r>
              <a:rPr lang="en-US" altLang="zh-CN" sz="2400">
                <a:solidFill>
                  <a:srgbClr val="000000"/>
                </a:solidFill>
                <a:latin typeface="等线" panose="02010600030101010101" pitchFamily="2" charset="-122"/>
                <a:ea typeface="等线" panose="02010600030101010101" pitchFamily="2" charset="-122"/>
              </a:rPr>
              <a:t>10</a:t>
            </a:r>
            <a:r>
              <a:rPr lang="zh-CN" altLang="en-US" sz="2400">
                <a:solidFill>
                  <a:srgbClr val="000000"/>
                </a:solidFill>
                <a:latin typeface="等线" panose="02010600030101010101" pitchFamily="2" charset="-122"/>
                <a:ea typeface="等线" panose="02010600030101010101" pitchFamily="2" charset="-122"/>
              </a:rPr>
              <a:t>周）</a:t>
            </a:r>
            <a:endParaRPr lang="en-US" altLang="zh-CN" sz="2400">
              <a:solidFill>
                <a:srgbClr val="000000"/>
              </a:solidFill>
              <a:latin typeface="等线" panose="02010600030101010101" pitchFamily="2" charset="-122"/>
              <a:ea typeface="等线" panose="02010600030101010101" pitchFamily="2" charset="-122"/>
            </a:endParaRPr>
          </a:p>
          <a:p>
            <a:pPr marL="342900" indent="-342900">
              <a:lnSpc>
                <a:spcPct val="150000"/>
              </a:lnSpc>
              <a:spcAft>
                <a:spcPts val="0"/>
              </a:spcAft>
              <a:buFont typeface="Arial" panose="020B0604020202020204" pitchFamily="34" charset="0"/>
              <a:buChar char="•"/>
            </a:pPr>
            <a:r>
              <a:rPr lang="zh-CN" altLang="en-US" sz="2400">
                <a:solidFill>
                  <a:srgbClr val="000000"/>
                </a:solidFill>
                <a:latin typeface="等线" panose="02010600030101010101" pitchFamily="2" charset="-122"/>
                <a:ea typeface="等线" panose="02010600030101010101" pitchFamily="2" charset="-122"/>
              </a:rPr>
              <a:t>对云计算网络信息传输认证进行安全性分析，并验证其实际效果。（第</a:t>
            </a:r>
            <a:r>
              <a:rPr lang="en-US" altLang="zh-CN" sz="2400">
                <a:solidFill>
                  <a:srgbClr val="000000"/>
                </a:solidFill>
                <a:latin typeface="等线" panose="02010600030101010101" pitchFamily="2" charset="-122"/>
                <a:ea typeface="等线" panose="02010600030101010101" pitchFamily="2" charset="-122"/>
              </a:rPr>
              <a:t>11</a:t>
            </a:r>
            <a:r>
              <a:rPr lang="zh-CN" altLang="en-US" sz="2400">
                <a:solidFill>
                  <a:srgbClr val="000000"/>
                </a:solidFill>
                <a:latin typeface="等线" panose="02010600030101010101" pitchFamily="2" charset="-122"/>
                <a:ea typeface="等线" panose="02010600030101010101" pitchFamily="2" charset="-122"/>
              </a:rPr>
              <a:t>周</a:t>
            </a:r>
            <a:r>
              <a:rPr lang="en-US" altLang="zh-CN" sz="2400">
                <a:solidFill>
                  <a:srgbClr val="000000"/>
                </a:solidFill>
                <a:latin typeface="等线" panose="02010600030101010101" pitchFamily="2" charset="-122"/>
                <a:ea typeface="等线" panose="02010600030101010101" pitchFamily="2" charset="-122"/>
              </a:rPr>
              <a:t>-</a:t>
            </a:r>
            <a:r>
              <a:rPr lang="zh-CN" altLang="en-US" sz="2400">
                <a:solidFill>
                  <a:srgbClr val="000000"/>
                </a:solidFill>
                <a:latin typeface="等线" panose="02010600030101010101" pitchFamily="2" charset="-122"/>
                <a:ea typeface="等线" panose="02010600030101010101" pitchFamily="2" charset="-122"/>
              </a:rPr>
              <a:t>第</a:t>
            </a:r>
            <a:r>
              <a:rPr lang="en-US" altLang="zh-CN" sz="2400">
                <a:solidFill>
                  <a:srgbClr val="000000"/>
                </a:solidFill>
                <a:latin typeface="等线" panose="02010600030101010101" pitchFamily="2" charset="-122"/>
                <a:ea typeface="等线" panose="02010600030101010101" pitchFamily="2" charset="-122"/>
              </a:rPr>
              <a:t>12</a:t>
            </a:r>
            <a:r>
              <a:rPr lang="zh-CN" altLang="en-US" sz="2400">
                <a:solidFill>
                  <a:srgbClr val="000000"/>
                </a:solidFill>
                <a:latin typeface="等线" panose="02010600030101010101" pitchFamily="2" charset="-122"/>
                <a:ea typeface="等线" panose="02010600030101010101" pitchFamily="2" charset="-122"/>
              </a:rPr>
              <a:t>周）</a:t>
            </a:r>
            <a:endParaRPr lang="en-US" altLang="zh-CN" sz="2400">
              <a:solidFill>
                <a:srgbClr val="000000"/>
              </a:solidFill>
              <a:latin typeface="等线" panose="02010600030101010101" pitchFamily="2" charset="-122"/>
              <a:ea typeface="等线" panose="02010600030101010101" pitchFamily="2" charset="-122"/>
            </a:endParaRPr>
          </a:p>
          <a:p>
            <a:pPr marL="342900" indent="-342900">
              <a:lnSpc>
                <a:spcPct val="150000"/>
              </a:lnSpc>
              <a:spcAft>
                <a:spcPts val="0"/>
              </a:spcAft>
              <a:buFont typeface="Arial" panose="020B0604020202020204" pitchFamily="34" charset="0"/>
              <a:buChar char="•"/>
            </a:pPr>
            <a:r>
              <a:rPr lang="en-US" altLang="zh-CN" sz="2400">
                <a:solidFill>
                  <a:srgbClr val="000000"/>
                </a:solidFill>
                <a:latin typeface="等线" panose="02010600030101010101" pitchFamily="2" charset="-122"/>
                <a:ea typeface="等线" panose="02010600030101010101" pitchFamily="2" charset="-122"/>
              </a:rPr>
              <a:t> </a:t>
            </a:r>
            <a:r>
              <a:rPr lang="zh-CN" altLang="en-US" sz="2400">
                <a:solidFill>
                  <a:srgbClr val="000000"/>
                </a:solidFill>
                <a:latin typeface="等线" panose="02010600030101010101" pitchFamily="2" charset="-122"/>
                <a:ea typeface="等线" panose="02010600030101010101" pitchFamily="2" charset="-122"/>
              </a:rPr>
              <a:t>完成毕业论文，提交论文及相关文档。（第</a:t>
            </a:r>
            <a:r>
              <a:rPr lang="en-US" altLang="zh-CN" sz="2400">
                <a:solidFill>
                  <a:srgbClr val="000000"/>
                </a:solidFill>
                <a:latin typeface="等线" panose="02010600030101010101" pitchFamily="2" charset="-122"/>
                <a:ea typeface="等线" panose="02010600030101010101" pitchFamily="2" charset="-122"/>
              </a:rPr>
              <a:t>13</a:t>
            </a:r>
            <a:r>
              <a:rPr lang="zh-CN" altLang="en-US" sz="2400">
                <a:solidFill>
                  <a:srgbClr val="000000"/>
                </a:solidFill>
                <a:latin typeface="等线" panose="02010600030101010101" pitchFamily="2" charset="-122"/>
                <a:ea typeface="等线" panose="02010600030101010101" pitchFamily="2" charset="-122"/>
              </a:rPr>
              <a:t>周</a:t>
            </a:r>
            <a:r>
              <a:rPr lang="en-US" altLang="zh-CN" sz="2400">
                <a:solidFill>
                  <a:srgbClr val="000000"/>
                </a:solidFill>
                <a:latin typeface="等线" panose="02010600030101010101" pitchFamily="2" charset="-122"/>
                <a:ea typeface="等线" panose="02010600030101010101" pitchFamily="2" charset="-122"/>
              </a:rPr>
              <a:t>-</a:t>
            </a:r>
            <a:r>
              <a:rPr lang="zh-CN" altLang="en-US" sz="2400">
                <a:solidFill>
                  <a:srgbClr val="000000"/>
                </a:solidFill>
                <a:latin typeface="等线" panose="02010600030101010101" pitchFamily="2" charset="-122"/>
                <a:ea typeface="等线" panose="02010600030101010101" pitchFamily="2" charset="-122"/>
              </a:rPr>
              <a:t>第</a:t>
            </a:r>
            <a:r>
              <a:rPr lang="en-US" altLang="zh-CN" sz="2400">
                <a:solidFill>
                  <a:srgbClr val="000000"/>
                </a:solidFill>
                <a:latin typeface="等线" panose="02010600030101010101" pitchFamily="2" charset="-122"/>
                <a:ea typeface="等线" panose="02010600030101010101" pitchFamily="2" charset="-122"/>
              </a:rPr>
              <a:t>15</a:t>
            </a:r>
            <a:r>
              <a:rPr lang="zh-CN" altLang="en-US" sz="2400">
                <a:solidFill>
                  <a:srgbClr val="000000"/>
                </a:solidFill>
                <a:latin typeface="等线" panose="02010600030101010101" pitchFamily="2" charset="-122"/>
                <a:ea typeface="等线" panose="02010600030101010101" pitchFamily="2" charset="-122"/>
              </a:rPr>
              <a:t>周）</a:t>
            </a:r>
            <a:endParaRPr lang="en-US" altLang="zh-CN" sz="2400">
              <a:solidFill>
                <a:srgbClr val="000000"/>
              </a:solidFill>
              <a:latin typeface="等线" panose="02010600030101010101" pitchFamily="2" charset="-122"/>
              <a:ea typeface="等线" panose="02010600030101010101" pitchFamily="2" charset="-122"/>
            </a:endParaRPr>
          </a:p>
          <a:p>
            <a:pPr marL="342900" indent="-342900">
              <a:lnSpc>
                <a:spcPct val="150000"/>
              </a:lnSpc>
              <a:spcAft>
                <a:spcPts val="0"/>
              </a:spcAft>
              <a:buFont typeface="Arial" panose="020B0604020202020204" pitchFamily="34" charset="0"/>
              <a:buChar char="•"/>
            </a:pPr>
            <a:r>
              <a:rPr lang="zh-CN" altLang="en-US" sz="2400">
                <a:solidFill>
                  <a:srgbClr val="000000"/>
                </a:solidFill>
                <a:latin typeface="等线" panose="02010600030101010101" pitchFamily="2" charset="-122"/>
                <a:ea typeface="等线" panose="02010600030101010101" pitchFamily="2" charset="-122"/>
              </a:rPr>
              <a:t>完成本科生毕业论文答辩。（第</a:t>
            </a:r>
            <a:r>
              <a:rPr lang="en-US" altLang="zh-CN" sz="2400">
                <a:solidFill>
                  <a:srgbClr val="000000"/>
                </a:solidFill>
                <a:latin typeface="等线" panose="02010600030101010101" pitchFamily="2" charset="-122"/>
                <a:ea typeface="等线" panose="02010600030101010101" pitchFamily="2" charset="-122"/>
              </a:rPr>
              <a:t>16</a:t>
            </a:r>
            <a:r>
              <a:rPr lang="zh-CN" altLang="en-US" sz="2400">
                <a:solidFill>
                  <a:srgbClr val="000000"/>
                </a:solidFill>
                <a:latin typeface="等线" panose="02010600030101010101" pitchFamily="2" charset="-122"/>
                <a:ea typeface="等线" panose="02010600030101010101" pitchFamily="2" charset="-122"/>
              </a:rPr>
              <a:t>周）</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4114748" y="2288478"/>
            <a:ext cx="3790386" cy="1441036"/>
          </a:xfrm>
        </p:spPr>
        <p:txBody>
          <a:bodyPr/>
          <a:lstStyle/>
          <a:p>
            <a:r>
              <a:rPr kumimoji="1" lang="en-US" altLang="zh-CN" sz="9600"/>
              <a:t>Q&amp;A</a:t>
            </a:r>
            <a:endParaRPr kumimoji="1" lang="zh-CN" altLang="en-US" sz="9600" dirty="0"/>
          </a:p>
        </p:txBody>
      </p:sp>
    </p:spTree>
    <p:extLst>
      <p:ext uri="{BB962C8B-B14F-4D97-AF65-F5344CB8AC3E}">
        <p14:creationId xmlns:p14="http://schemas.microsoft.com/office/powerpoint/2010/main" val="9068110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997921" y="2908119"/>
            <a:ext cx="10407497" cy="1041761"/>
          </a:xfrm>
        </p:spPr>
        <p:txBody>
          <a:bodyPr/>
          <a:lstStyle/>
          <a:p>
            <a:r>
              <a:rPr kumimoji="1" lang="en-US" altLang="zh-CN"/>
              <a:t>THANK</a:t>
            </a:r>
            <a:r>
              <a:rPr kumimoji="1" lang="zh-CN" altLang="en-US"/>
              <a:t> </a:t>
            </a:r>
            <a:r>
              <a:rPr kumimoji="1" lang="en-US" altLang="zh-CN"/>
              <a:t>YOU FOR WATCHING!</a:t>
            </a:r>
            <a:endParaRPr kumimoji="1"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p:txBody>
          <a:bodyPr/>
          <a:lstStyle/>
          <a:p>
            <a:r>
              <a:rPr kumimoji="1" lang="en-US" altLang="zh-CN" dirty="0"/>
              <a:t>01</a:t>
            </a:r>
            <a:endParaRPr kumimoji="1" lang="zh-CN" altLang="en-US" dirty="0"/>
          </a:p>
        </p:txBody>
      </p:sp>
      <p:sp>
        <p:nvSpPr>
          <p:cNvPr id="5" name="文本占位符 4"/>
          <p:cNvSpPr>
            <a:spLocks noGrp="1"/>
          </p:cNvSpPr>
          <p:nvPr>
            <p:ph type="body" sz="quarter" idx="16"/>
          </p:nvPr>
        </p:nvSpPr>
        <p:spPr/>
        <p:txBody>
          <a:bodyPr/>
          <a:lstStyle/>
          <a:p>
            <a:r>
              <a:rPr kumimoji="1" lang="zh-CN" altLang="en-US"/>
              <a:t>课题内容</a:t>
            </a:r>
            <a:endParaRPr kumimoji="1" lang="zh-CN" altLang="en-US" dirty="0"/>
          </a:p>
        </p:txBody>
      </p:sp>
      <p:sp>
        <p:nvSpPr>
          <p:cNvPr id="6" name="文本占位符 5"/>
          <p:cNvSpPr>
            <a:spLocks noGrp="1"/>
          </p:cNvSpPr>
          <p:nvPr>
            <p:ph type="body" sz="quarter" idx="17"/>
          </p:nvPr>
        </p:nvSpPr>
        <p:spPr/>
        <p:txBody>
          <a:bodyPr/>
          <a:lstStyle/>
          <a:p>
            <a:r>
              <a:rPr kumimoji="1" lang="en-US" altLang="zh-CN" dirty="0"/>
              <a:t>02</a:t>
            </a:r>
            <a:endParaRPr kumimoji="1" lang="zh-CN" altLang="en-US" dirty="0"/>
          </a:p>
        </p:txBody>
      </p:sp>
      <p:sp>
        <p:nvSpPr>
          <p:cNvPr id="7" name="文本占位符 6"/>
          <p:cNvSpPr>
            <a:spLocks noGrp="1"/>
          </p:cNvSpPr>
          <p:nvPr>
            <p:ph type="body" sz="quarter" idx="18"/>
          </p:nvPr>
        </p:nvSpPr>
        <p:spPr/>
        <p:txBody>
          <a:bodyPr/>
          <a:lstStyle/>
          <a:p>
            <a:r>
              <a:rPr kumimoji="1" lang="zh-CN" altLang="en-US"/>
              <a:t>课题任务</a:t>
            </a:r>
            <a:endParaRPr kumimoji="1" lang="zh-CN" altLang="en-US" dirty="0"/>
          </a:p>
        </p:txBody>
      </p:sp>
      <p:sp>
        <p:nvSpPr>
          <p:cNvPr id="8" name="文本占位符 7"/>
          <p:cNvSpPr>
            <a:spLocks noGrp="1"/>
          </p:cNvSpPr>
          <p:nvPr>
            <p:ph type="body" sz="quarter" idx="19"/>
          </p:nvPr>
        </p:nvSpPr>
        <p:spPr/>
        <p:txBody>
          <a:bodyPr/>
          <a:lstStyle/>
          <a:p>
            <a:r>
              <a:rPr kumimoji="1" lang="en-US" altLang="zh-CN" dirty="0"/>
              <a:t>03</a:t>
            </a:r>
            <a:endParaRPr kumimoji="1" lang="zh-CN" altLang="en-US" dirty="0"/>
          </a:p>
        </p:txBody>
      </p:sp>
      <p:sp>
        <p:nvSpPr>
          <p:cNvPr id="9" name="文本占位符 8"/>
          <p:cNvSpPr>
            <a:spLocks noGrp="1"/>
          </p:cNvSpPr>
          <p:nvPr>
            <p:ph type="body" sz="quarter" idx="20"/>
          </p:nvPr>
        </p:nvSpPr>
        <p:spPr/>
        <p:txBody>
          <a:bodyPr/>
          <a:lstStyle/>
          <a:p>
            <a:r>
              <a:rPr kumimoji="1" lang="zh-CN" altLang="en-US"/>
              <a:t>技术方案</a:t>
            </a:r>
            <a:endParaRPr kumimoji="1" lang="zh-CN" altLang="en-US" dirty="0"/>
          </a:p>
        </p:txBody>
      </p:sp>
      <p:sp>
        <p:nvSpPr>
          <p:cNvPr id="10" name="文本占位符 9"/>
          <p:cNvSpPr>
            <a:spLocks noGrp="1"/>
          </p:cNvSpPr>
          <p:nvPr>
            <p:ph type="body" sz="quarter" idx="21"/>
          </p:nvPr>
        </p:nvSpPr>
        <p:spPr/>
        <p:txBody>
          <a:bodyPr/>
          <a:lstStyle/>
          <a:p>
            <a:r>
              <a:rPr kumimoji="1" lang="en-US" altLang="zh-CN" dirty="0"/>
              <a:t>04</a:t>
            </a:r>
            <a:endParaRPr kumimoji="1" lang="zh-CN" altLang="en-US" dirty="0"/>
          </a:p>
        </p:txBody>
      </p:sp>
      <p:sp>
        <p:nvSpPr>
          <p:cNvPr id="11" name="文本占位符 10"/>
          <p:cNvSpPr>
            <a:spLocks noGrp="1"/>
          </p:cNvSpPr>
          <p:nvPr>
            <p:ph type="body" sz="quarter" idx="22"/>
          </p:nvPr>
        </p:nvSpPr>
        <p:spPr/>
        <p:txBody>
          <a:bodyPr/>
          <a:lstStyle/>
          <a:p>
            <a:r>
              <a:rPr kumimoji="1" lang="zh-CN" altLang="en-US"/>
              <a:t>课题计划</a:t>
            </a:r>
            <a:endParaRPr kumimoji="1"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01</a:t>
            </a:r>
            <a:endParaRPr kumimoji="1" lang="zh-CN" altLang="en-US" dirty="0"/>
          </a:p>
        </p:txBody>
      </p:sp>
      <p:sp>
        <p:nvSpPr>
          <p:cNvPr id="3" name="文本占位符 2"/>
          <p:cNvSpPr>
            <a:spLocks noGrp="1"/>
          </p:cNvSpPr>
          <p:nvPr>
            <p:ph type="body" sz="quarter" idx="16"/>
          </p:nvPr>
        </p:nvSpPr>
        <p:spPr/>
        <p:txBody>
          <a:bodyPr/>
          <a:lstStyle/>
          <a:p>
            <a:r>
              <a:rPr kumimoji="1" lang="zh-CN" altLang="en-US"/>
              <a:t>课题任务</a:t>
            </a:r>
            <a:endParaRPr kumimoji="1"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a:t>01 </a:t>
            </a:r>
            <a:r>
              <a:rPr kumimoji="1" lang="zh-CN" altLang="en-US"/>
              <a:t>课题内容</a:t>
            </a:r>
            <a:endParaRPr kumimoji="1" lang="zh-CN" altLang="en-US" dirty="0"/>
          </a:p>
        </p:txBody>
      </p:sp>
      <p:sp>
        <p:nvSpPr>
          <p:cNvPr id="5" name="矩形 4">
            <a:extLst>
              <a:ext uri="{FF2B5EF4-FFF2-40B4-BE49-F238E27FC236}">
                <a16:creationId xmlns:a16="http://schemas.microsoft.com/office/drawing/2014/main" id="{6AC7E521-4231-46E6-86F4-F63BE87862AE}"/>
              </a:ext>
            </a:extLst>
          </p:cNvPr>
          <p:cNvSpPr/>
          <p:nvPr/>
        </p:nvSpPr>
        <p:spPr>
          <a:xfrm>
            <a:off x="655665" y="1472951"/>
            <a:ext cx="10679086" cy="3912097"/>
          </a:xfrm>
          <a:prstGeom prst="rect">
            <a:avLst/>
          </a:prstGeom>
        </p:spPr>
        <p:txBody>
          <a:bodyPr wrap="square">
            <a:spAutoFit/>
          </a:bodyPr>
          <a:lstStyle/>
          <a:p>
            <a:pPr>
              <a:lnSpc>
                <a:spcPct val="150000"/>
              </a:lnSpc>
            </a:pPr>
            <a:r>
              <a:rPr lang="zh-CN" altLang="en-US" sz="2400">
                <a:solidFill>
                  <a:srgbClr val="000000"/>
                </a:solidFill>
                <a:latin typeface="等线" panose="02010600030101010101" pitchFamily="2" charset="-122"/>
                <a:ea typeface="等线" panose="02010600030101010101" pitchFamily="2" charset="-122"/>
              </a:rPr>
              <a:t>       主要进行基于国产密码算法的网络信息传输认证系统原型设计与实现工作。国产密码算法是中国自主设计并实现的成熟加密算法系列，未来将在我国信息系统的安全设计和实现中获得广泛应用。</a:t>
            </a:r>
            <a:endParaRPr lang="en-US" altLang="zh-CN" sz="2400">
              <a:solidFill>
                <a:srgbClr val="000000"/>
              </a:solidFill>
              <a:latin typeface="等线" panose="02010600030101010101" pitchFamily="2" charset="-122"/>
              <a:ea typeface="等线" panose="02010600030101010101" pitchFamily="2" charset="-122"/>
            </a:endParaRPr>
          </a:p>
          <a:p>
            <a:pPr>
              <a:lnSpc>
                <a:spcPct val="150000"/>
              </a:lnSpc>
            </a:pPr>
            <a:r>
              <a:rPr lang="en-US" altLang="zh-CN" sz="2400">
                <a:solidFill>
                  <a:srgbClr val="000000"/>
                </a:solidFill>
                <a:latin typeface="等线" panose="02010600030101010101" pitchFamily="2" charset="-122"/>
                <a:ea typeface="等线" panose="02010600030101010101" pitchFamily="2" charset="-122"/>
              </a:rPr>
              <a:t>       </a:t>
            </a:r>
            <a:r>
              <a:rPr lang="zh-CN" altLang="en-US" sz="2400">
                <a:solidFill>
                  <a:srgbClr val="000000"/>
                </a:solidFill>
                <a:latin typeface="等线" panose="02010600030101010101" pitchFamily="2" charset="-122"/>
                <a:ea typeface="等线" panose="02010600030101010101" pitchFamily="2" charset="-122"/>
              </a:rPr>
              <a:t>根据具体信息系统中的网络信息传输认证需要，对已有的国产密码算法的具体实现进行分析和研究，选择适用的对称加密、非对称加密以及消息摘要算法，实现云计算信息系统中的网络信息传输认证，并进行实际系统的应用效果分析与验证。 </a:t>
            </a:r>
            <a:endParaRPr lang="zh-CN" altLang="en-US" sz="240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02</a:t>
            </a:r>
            <a:endParaRPr kumimoji="1" lang="zh-CN" altLang="en-US" dirty="0"/>
          </a:p>
        </p:txBody>
      </p:sp>
      <p:sp>
        <p:nvSpPr>
          <p:cNvPr id="3" name="文本占位符 2"/>
          <p:cNvSpPr>
            <a:spLocks noGrp="1"/>
          </p:cNvSpPr>
          <p:nvPr>
            <p:ph type="body" sz="quarter" idx="16"/>
          </p:nvPr>
        </p:nvSpPr>
        <p:spPr/>
        <p:txBody>
          <a:bodyPr/>
          <a:lstStyle/>
          <a:p>
            <a:r>
              <a:rPr kumimoji="1" lang="zh-CN" altLang="en-US"/>
              <a:t>课题任务</a:t>
            </a:r>
            <a:endParaRPr kumimoji="1"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a:t>02 </a:t>
            </a:r>
            <a:r>
              <a:rPr kumimoji="1" lang="zh-CN" altLang="en-US"/>
              <a:t>课题任务</a:t>
            </a:r>
            <a:endParaRPr kumimoji="1" lang="zh-CN" altLang="en-US" dirty="0"/>
          </a:p>
        </p:txBody>
      </p:sp>
      <p:sp>
        <p:nvSpPr>
          <p:cNvPr id="5" name="矩形 4">
            <a:extLst>
              <a:ext uri="{FF2B5EF4-FFF2-40B4-BE49-F238E27FC236}">
                <a16:creationId xmlns:a16="http://schemas.microsoft.com/office/drawing/2014/main" id="{3BD4B869-CD1E-452F-941D-9E4F577DFBFD}"/>
              </a:ext>
            </a:extLst>
          </p:cNvPr>
          <p:cNvSpPr/>
          <p:nvPr/>
        </p:nvSpPr>
        <p:spPr>
          <a:xfrm>
            <a:off x="423808" y="1687593"/>
            <a:ext cx="10205884" cy="4468018"/>
          </a:xfrm>
          <a:prstGeom prst="rect">
            <a:avLst/>
          </a:prstGeom>
        </p:spPr>
        <p:txBody>
          <a:bodyPr wrap="square">
            <a:spAutoFit/>
          </a:bodyPr>
          <a:lstStyle/>
          <a:p>
            <a:pPr>
              <a:lnSpc>
                <a:spcPct val="150000"/>
              </a:lnSpc>
              <a:spcAft>
                <a:spcPts val="0"/>
              </a:spcAft>
            </a:pPr>
            <a:r>
              <a:rPr lang="en-US" altLang="zh-CN" sz="2400">
                <a:solidFill>
                  <a:srgbClr val="000000"/>
                </a:solidFill>
                <a:latin typeface="等线" panose="02010600030101010101" pitchFamily="2" charset="-122"/>
                <a:ea typeface="等线" panose="02010600030101010101" pitchFamily="2" charset="-122"/>
              </a:rPr>
              <a:t>       </a:t>
            </a:r>
            <a:r>
              <a:rPr lang="zh-CN" altLang="en-US" sz="2400">
                <a:solidFill>
                  <a:srgbClr val="000000"/>
                </a:solidFill>
                <a:latin typeface="等线" panose="02010600030101010101" pitchFamily="2" charset="-122"/>
                <a:ea typeface="等线" panose="02010600030101010101" pitchFamily="2" charset="-122"/>
              </a:rPr>
              <a:t>了解云计算网络信息传输认证和国产密码算法相关应用领域背景知识，了解国内外行业标准、规范和技术发展趋势，了解相关行业的政策和法律法规。</a:t>
            </a:r>
            <a:br>
              <a:rPr lang="zh-CN" altLang="en-US" sz="2400">
                <a:solidFill>
                  <a:srgbClr val="000000"/>
                </a:solidFill>
                <a:latin typeface="等线" panose="02010600030101010101" pitchFamily="2" charset="-122"/>
                <a:ea typeface="等线" panose="02010600030101010101" pitchFamily="2" charset="-122"/>
              </a:rPr>
            </a:br>
            <a:r>
              <a:rPr lang="zh-CN" altLang="en-US" sz="2400">
                <a:solidFill>
                  <a:srgbClr val="000000"/>
                </a:solidFill>
                <a:latin typeface="等线" panose="02010600030101010101" pitchFamily="2" charset="-122"/>
                <a:ea typeface="等线" panose="02010600030101010101" pitchFamily="2" charset="-122"/>
              </a:rPr>
              <a:t>       阅读国内外文献和相关知识，对已有的云计算网络信息传输认证和国产密码算法进行安全性分析和研究，根据云计算网络信息传输认证原理理解云计算安全保护的实现原理和方法。结合对现有云计算网络信息传输认证的研究，实现国产密码算法在其中的具体应用，最后在实际生产环境下进行分析与验证。</a:t>
            </a:r>
          </a:p>
        </p:txBody>
      </p:sp>
      <p:sp>
        <p:nvSpPr>
          <p:cNvPr id="6" name="文本框 5">
            <a:extLst>
              <a:ext uri="{FF2B5EF4-FFF2-40B4-BE49-F238E27FC236}">
                <a16:creationId xmlns:a16="http://schemas.microsoft.com/office/drawing/2014/main" id="{9EE59600-2E89-4582-BC58-3FFA87F153FF}"/>
              </a:ext>
            </a:extLst>
          </p:cNvPr>
          <p:cNvSpPr txBox="1"/>
          <p:nvPr/>
        </p:nvSpPr>
        <p:spPr>
          <a:xfrm>
            <a:off x="757084" y="966198"/>
            <a:ext cx="1504336" cy="590033"/>
          </a:xfrm>
          <a:prstGeom prst="rect">
            <a:avLst/>
          </a:prstGeom>
          <a:noFill/>
        </p:spPr>
        <p:txBody>
          <a:bodyPr wrap="square" rtlCol="0">
            <a:spAutoFit/>
          </a:bodyPr>
          <a:lstStyle/>
          <a:p>
            <a:pPr>
              <a:lnSpc>
                <a:spcPct val="150000"/>
              </a:lnSpc>
              <a:spcBef>
                <a:spcPts val="600"/>
              </a:spcBef>
            </a:pPr>
            <a:r>
              <a:rPr kumimoji="1" lang="zh-CN" altLang="en-US" sz="2400">
                <a:solidFill>
                  <a:schemeClr val="accent2">
                    <a:lumMod val="75000"/>
                  </a:schemeClr>
                </a:solidFill>
                <a:latin typeface="微软雅黑" panose="020B0503020204020204" pitchFamily="34" charset="-122"/>
                <a:ea typeface="微软雅黑" panose="020B0503020204020204" pitchFamily="34" charset="-122"/>
                <a:sym typeface="+mn-lt"/>
              </a:rPr>
              <a:t>准备阶段</a:t>
            </a:r>
            <a:endParaRPr kumimoji="1" lang="zh-CN" altLang="en-US" sz="2400" dirty="0">
              <a:solidFill>
                <a:schemeClr val="accent2">
                  <a:lumMod val="75000"/>
                </a:schemeClr>
              </a:solidFill>
              <a:latin typeface="微软雅黑" panose="020B0503020204020204" pitchFamily="34" charset="-122"/>
              <a:ea typeface="微软雅黑" panose="020B0503020204020204" pitchFamily="34" charset="-122"/>
              <a:sym typeface="+mn-lt"/>
            </a:endParaRPr>
          </a:p>
        </p:txBody>
      </p:sp>
    </p:spTree>
    <p:extLst>
      <p:ext uri="{BB962C8B-B14F-4D97-AF65-F5344CB8AC3E}">
        <p14:creationId xmlns:p14="http://schemas.microsoft.com/office/powerpoint/2010/main" val="33944069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a:t>02 </a:t>
            </a:r>
            <a:r>
              <a:rPr kumimoji="1" lang="zh-CN" altLang="en-US"/>
              <a:t>课题任务</a:t>
            </a:r>
            <a:endParaRPr kumimoji="1" lang="zh-CN" altLang="en-US" dirty="0"/>
          </a:p>
        </p:txBody>
      </p:sp>
      <p:sp>
        <p:nvSpPr>
          <p:cNvPr id="5" name="矩形 4">
            <a:extLst>
              <a:ext uri="{FF2B5EF4-FFF2-40B4-BE49-F238E27FC236}">
                <a16:creationId xmlns:a16="http://schemas.microsoft.com/office/drawing/2014/main" id="{3BD4B869-CD1E-452F-941D-9E4F577DFBFD}"/>
              </a:ext>
            </a:extLst>
          </p:cNvPr>
          <p:cNvSpPr/>
          <p:nvPr/>
        </p:nvSpPr>
        <p:spPr>
          <a:xfrm>
            <a:off x="659782" y="1723367"/>
            <a:ext cx="10205884" cy="2252027"/>
          </a:xfrm>
          <a:prstGeom prst="rect">
            <a:avLst/>
          </a:prstGeom>
        </p:spPr>
        <p:txBody>
          <a:bodyPr wrap="square">
            <a:spAutoFit/>
          </a:bodyPr>
          <a:lstStyle/>
          <a:p>
            <a:pPr>
              <a:lnSpc>
                <a:spcPct val="150000"/>
              </a:lnSpc>
            </a:pPr>
            <a:r>
              <a:rPr lang="en-US" altLang="zh-CN" sz="2400">
                <a:solidFill>
                  <a:srgbClr val="000000"/>
                </a:solidFill>
                <a:latin typeface="等线" panose="02010600030101010101" pitchFamily="2" charset="-122"/>
                <a:ea typeface="等线" panose="02010600030101010101" pitchFamily="2" charset="-122"/>
              </a:rPr>
              <a:t>1</a:t>
            </a:r>
            <a:r>
              <a:rPr lang="zh-CN" altLang="en-US" sz="2400">
                <a:solidFill>
                  <a:srgbClr val="000000"/>
                </a:solidFill>
                <a:latin typeface="等线" panose="02010600030101010101" pitchFamily="2" charset="-122"/>
                <a:ea typeface="等线" panose="02010600030101010101" pitchFamily="2" charset="-122"/>
              </a:rPr>
              <a:t>、云计算安全保护需求。</a:t>
            </a:r>
            <a:endParaRPr lang="en-US" altLang="zh-CN" sz="2400">
              <a:solidFill>
                <a:srgbClr val="000000"/>
              </a:solidFill>
              <a:latin typeface="等线" panose="02010600030101010101" pitchFamily="2" charset="-122"/>
              <a:ea typeface="等线" panose="02010600030101010101" pitchFamily="2" charset="-122"/>
            </a:endParaRPr>
          </a:p>
          <a:p>
            <a:pPr>
              <a:lnSpc>
                <a:spcPct val="150000"/>
              </a:lnSpc>
            </a:pPr>
            <a:r>
              <a:rPr lang="en-US" altLang="zh-CN" sz="2400">
                <a:solidFill>
                  <a:srgbClr val="000000"/>
                </a:solidFill>
                <a:latin typeface="等线" panose="02010600030101010101" pitchFamily="2" charset="-122"/>
                <a:ea typeface="等线" panose="02010600030101010101" pitchFamily="2" charset="-122"/>
              </a:rPr>
              <a:t>2</a:t>
            </a:r>
            <a:r>
              <a:rPr lang="zh-CN" altLang="en-US" sz="2400">
                <a:solidFill>
                  <a:srgbClr val="000000"/>
                </a:solidFill>
                <a:latin typeface="等线" panose="02010600030101010101" pitchFamily="2" charset="-122"/>
                <a:ea typeface="等线" panose="02010600030101010101" pitchFamily="2" charset="-122"/>
              </a:rPr>
              <a:t>、云计算网络信息传输认证的实现原理与方法。</a:t>
            </a:r>
            <a:endParaRPr lang="en-US" altLang="zh-CN" sz="2400">
              <a:solidFill>
                <a:srgbClr val="000000"/>
              </a:solidFill>
              <a:latin typeface="等线" panose="02010600030101010101" pitchFamily="2" charset="-122"/>
              <a:ea typeface="等线" panose="02010600030101010101" pitchFamily="2" charset="-122"/>
            </a:endParaRPr>
          </a:p>
          <a:p>
            <a:pPr>
              <a:lnSpc>
                <a:spcPct val="150000"/>
              </a:lnSpc>
            </a:pPr>
            <a:r>
              <a:rPr lang="en-US" altLang="zh-CN" sz="2400">
                <a:solidFill>
                  <a:srgbClr val="000000"/>
                </a:solidFill>
                <a:latin typeface="等线" panose="02010600030101010101" pitchFamily="2" charset="-122"/>
                <a:ea typeface="等线" panose="02010600030101010101" pitchFamily="2" charset="-122"/>
              </a:rPr>
              <a:t>3</a:t>
            </a:r>
            <a:r>
              <a:rPr lang="zh-CN" altLang="en-US" sz="2400">
                <a:solidFill>
                  <a:srgbClr val="000000"/>
                </a:solidFill>
                <a:latin typeface="等线" panose="02010600030101010101" pitchFamily="2" charset="-122"/>
                <a:ea typeface="等线" panose="02010600030101010101" pitchFamily="2" charset="-122"/>
              </a:rPr>
              <a:t>、实现对云计算网络信息传输认证的国产密码算法适配分析。</a:t>
            </a:r>
            <a:endParaRPr lang="en-US" altLang="zh-CN" sz="2400">
              <a:solidFill>
                <a:srgbClr val="000000"/>
              </a:solidFill>
              <a:latin typeface="等线" panose="02010600030101010101" pitchFamily="2" charset="-122"/>
              <a:ea typeface="等线" panose="02010600030101010101" pitchFamily="2" charset="-122"/>
            </a:endParaRPr>
          </a:p>
          <a:p>
            <a:pPr>
              <a:lnSpc>
                <a:spcPct val="150000"/>
              </a:lnSpc>
            </a:pPr>
            <a:r>
              <a:rPr lang="en-US" altLang="zh-CN" sz="2400">
                <a:solidFill>
                  <a:srgbClr val="000000"/>
                </a:solidFill>
                <a:latin typeface="等线" panose="02010600030101010101" pitchFamily="2" charset="-122"/>
                <a:ea typeface="等线" panose="02010600030101010101" pitchFamily="2" charset="-122"/>
              </a:rPr>
              <a:t>4</a:t>
            </a:r>
            <a:r>
              <a:rPr lang="zh-CN" altLang="en-US" sz="2400">
                <a:solidFill>
                  <a:srgbClr val="000000"/>
                </a:solidFill>
                <a:latin typeface="等线" panose="02010600030101010101" pitchFamily="2" charset="-122"/>
                <a:ea typeface="等线" panose="02010600030101010101" pitchFamily="2" charset="-122"/>
              </a:rPr>
              <a:t>、实现一个简要的云计算信息系统中的网络信息传输认证的原型。</a:t>
            </a:r>
          </a:p>
        </p:txBody>
      </p:sp>
      <p:sp>
        <p:nvSpPr>
          <p:cNvPr id="6" name="文本框 5">
            <a:extLst>
              <a:ext uri="{FF2B5EF4-FFF2-40B4-BE49-F238E27FC236}">
                <a16:creationId xmlns:a16="http://schemas.microsoft.com/office/drawing/2014/main" id="{9EE59600-2E89-4582-BC58-3FFA87F153FF}"/>
              </a:ext>
            </a:extLst>
          </p:cNvPr>
          <p:cNvSpPr txBox="1"/>
          <p:nvPr/>
        </p:nvSpPr>
        <p:spPr>
          <a:xfrm>
            <a:off x="757084" y="966198"/>
            <a:ext cx="1504336" cy="581057"/>
          </a:xfrm>
          <a:prstGeom prst="rect">
            <a:avLst/>
          </a:prstGeom>
          <a:noFill/>
        </p:spPr>
        <p:txBody>
          <a:bodyPr wrap="square" rtlCol="0">
            <a:spAutoFit/>
          </a:bodyPr>
          <a:lstStyle/>
          <a:p>
            <a:pPr>
              <a:lnSpc>
                <a:spcPct val="150000"/>
              </a:lnSpc>
              <a:spcBef>
                <a:spcPts val="600"/>
              </a:spcBef>
            </a:pPr>
            <a:r>
              <a:rPr kumimoji="1" lang="zh-CN" altLang="en-US" sz="2400">
                <a:solidFill>
                  <a:schemeClr val="accent2">
                    <a:lumMod val="75000"/>
                  </a:schemeClr>
                </a:solidFill>
                <a:latin typeface="微软雅黑" panose="020B0503020204020204" pitchFamily="34" charset="-122"/>
                <a:ea typeface="微软雅黑" panose="020B0503020204020204" pitchFamily="34" charset="-122"/>
                <a:sym typeface="+mn-lt"/>
              </a:rPr>
              <a:t>实现阶段</a:t>
            </a:r>
            <a:endParaRPr kumimoji="1" lang="zh-CN" altLang="en-US" sz="2400" dirty="0">
              <a:solidFill>
                <a:schemeClr val="accent2">
                  <a:lumMod val="75000"/>
                </a:schemeClr>
              </a:solidFill>
              <a:latin typeface="微软雅黑" panose="020B0503020204020204" pitchFamily="34" charset="-122"/>
              <a:ea typeface="微软雅黑" panose="020B0503020204020204" pitchFamily="34" charset="-122"/>
              <a:sym typeface="+mn-lt"/>
            </a:endParaRPr>
          </a:p>
        </p:txBody>
      </p:sp>
    </p:spTree>
    <p:extLst>
      <p:ext uri="{BB962C8B-B14F-4D97-AF65-F5344CB8AC3E}">
        <p14:creationId xmlns:p14="http://schemas.microsoft.com/office/powerpoint/2010/main" val="143020495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5"/>
          </p:nvPr>
        </p:nvSpPr>
        <p:spPr/>
        <p:txBody>
          <a:bodyPr/>
          <a:lstStyle/>
          <a:p>
            <a:r>
              <a:rPr kumimoji="1" lang="en-US" altLang="zh-CN" dirty="0"/>
              <a:t>03</a:t>
            </a:r>
            <a:endParaRPr kumimoji="1" lang="zh-CN" altLang="en-US" dirty="0"/>
          </a:p>
        </p:txBody>
      </p:sp>
      <p:sp>
        <p:nvSpPr>
          <p:cNvPr id="3" name="文本占位符 2"/>
          <p:cNvSpPr>
            <a:spLocks noGrp="1"/>
          </p:cNvSpPr>
          <p:nvPr>
            <p:ph type="body" sz="quarter" idx="16"/>
          </p:nvPr>
        </p:nvSpPr>
        <p:spPr/>
        <p:txBody>
          <a:bodyPr/>
          <a:lstStyle/>
          <a:p>
            <a:r>
              <a:rPr kumimoji="1" lang="zh-CN" altLang="en-US"/>
              <a:t>技术方案</a:t>
            </a:r>
            <a:endParaRPr kumimoji="1"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a:t>03</a:t>
            </a:r>
            <a:r>
              <a:rPr kumimoji="1" lang="zh-CN" altLang="en-US"/>
              <a:t> 技术方案</a:t>
            </a:r>
            <a:endParaRPr kumimoji="1" lang="zh-CN" altLang="en-US" dirty="0"/>
          </a:p>
        </p:txBody>
      </p:sp>
      <p:sp>
        <p:nvSpPr>
          <p:cNvPr id="7" name="文本框 6">
            <a:extLst>
              <a:ext uri="{FF2B5EF4-FFF2-40B4-BE49-F238E27FC236}">
                <a16:creationId xmlns:a16="http://schemas.microsoft.com/office/drawing/2014/main" id="{7A47AE06-9025-4A80-B3C1-CE5BF1B1FA4C}"/>
              </a:ext>
            </a:extLst>
          </p:cNvPr>
          <p:cNvSpPr txBox="1"/>
          <p:nvPr/>
        </p:nvSpPr>
        <p:spPr>
          <a:xfrm>
            <a:off x="799585" y="4299452"/>
            <a:ext cx="9955291" cy="939937"/>
          </a:xfrm>
          <a:prstGeom prst="rect">
            <a:avLst/>
          </a:prstGeom>
          <a:noFill/>
        </p:spPr>
        <p:txBody>
          <a:bodyPr wrap="square" rtlCol="0">
            <a:spAutoFit/>
          </a:bodyPr>
          <a:lstStyle/>
          <a:p>
            <a:pPr marL="342900" indent="-342900">
              <a:lnSpc>
                <a:spcPct val="150000"/>
              </a:lnSpc>
              <a:spcBef>
                <a:spcPts val="600"/>
              </a:spcBef>
              <a:buFont typeface="Arial" panose="020B0604020202020204" pitchFamily="34" charset="0"/>
              <a:buChar char="•"/>
            </a:pPr>
            <a:r>
              <a:rPr lang="zh-CN" altLang="en-US" sz="2400">
                <a:solidFill>
                  <a:srgbClr val="000000"/>
                </a:solidFill>
                <a:latin typeface="等线" panose="02010600030101010101" pitchFamily="2" charset="-122"/>
                <a:ea typeface="等线" panose="02010600030101010101" pitchFamily="2" charset="-122"/>
                <a:sym typeface="+mn-lt"/>
              </a:rPr>
              <a:t>当数据包被拦截，如何判断第三方对数据进行了改动？</a:t>
            </a:r>
            <a:endParaRPr lang="en-US" altLang="zh-CN" sz="2400">
              <a:solidFill>
                <a:srgbClr val="000000"/>
              </a:solidFill>
              <a:latin typeface="等线" panose="02010600030101010101" pitchFamily="2" charset="-122"/>
              <a:ea typeface="等线" panose="02010600030101010101" pitchFamily="2" charset="-122"/>
              <a:sym typeface="+mn-lt"/>
            </a:endParaRPr>
          </a:p>
          <a:p>
            <a:pPr>
              <a:lnSpc>
                <a:spcPct val="130000"/>
              </a:lnSpc>
              <a:spcBef>
                <a:spcPts val="600"/>
              </a:spcBef>
            </a:pP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53" name="文本框 52">
            <a:extLst>
              <a:ext uri="{FF2B5EF4-FFF2-40B4-BE49-F238E27FC236}">
                <a16:creationId xmlns:a16="http://schemas.microsoft.com/office/drawing/2014/main" id="{4A6A3286-F1F3-4E94-9EFC-3C4D0F236B67}"/>
              </a:ext>
            </a:extLst>
          </p:cNvPr>
          <p:cNvSpPr txBox="1"/>
          <p:nvPr/>
        </p:nvSpPr>
        <p:spPr>
          <a:xfrm>
            <a:off x="658761" y="1295445"/>
            <a:ext cx="2192594" cy="939937"/>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存在的问题</a:t>
            </a:r>
            <a:endParaRPr lang="en-US" altLang="zh-CN" sz="2400">
              <a:solidFill>
                <a:srgbClr val="000000"/>
              </a:solidFill>
              <a:latin typeface="等线" panose="02010600030101010101" pitchFamily="2" charset="-122"/>
              <a:ea typeface="等线" panose="02010600030101010101" pitchFamily="2" charset="-122"/>
              <a:sym typeface="+mn-lt"/>
            </a:endParaRPr>
          </a:p>
          <a:p>
            <a:pPr>
              <a:lnSpc>
                <a:spcPct val="130000"/>
              </a:lnSpc>
              <a:spcBef>
                <a:spcPts val="600"/>
              </a:spcBef>
            </a:pPr>
            <a:endParaRPr lang="zh-CN" altLang="en-US" sz="1200" kern="0" dirty="0">
              <a:latin typeface="微软雅黑" panose="020B0503020204020204" pitchFamily="34" charset="-122"/>
              <a:ea typeface="微软雅黑" panose="020B0503020204020204" pitchFamily="34" charset="-122"/>
              <a:cs typeface="+mn-ea"/>
              <a:sym typeface="+mn-lt"/>
            </a:endParaRPr>
          </a:p>
        </p:txBody>
      </p:sp>
      <p:sp>
        <p:nvSpPr>
          <p:cNvPr id="54" name="矩形 53">
            <a:extLst>
              <a:ext uri="{FF2B5EF4-FFF2-40B4-BE49-F238E27FC236}">
                <a16:creationId xmlns:a16="http://schemas.microsoft.com/office/drawing/2014/main" id="{42078EC8-0337-4F69-A79D-62DE29742F90}"/>
              </a:ext>
            </a:extLst>
          </p:cNvPr>
          <p:cNvSpPr/>
          <p:nvPr/>
        </p:nvSpPr>
        <p:spPr>
          <a:xfrm>
            <a:off x="846594" y="1878169"/>
            <a:ext cx="4839786" cy="590033"/>
          </a:xfrm>
          <a:prstGeom prst="rect">
            <a:avLst/>
          </a:prstGeom>
        </p:spPr>
        <p:txBody>
          <a:bodyPr wrap="none">
            <a:spAutoFit/>
          </a:bodyPr>
          <a:lstStyle/>
          <a:p>
            <a:pPr marL="342900" indent="-342900">
              <a:lnSpc>
                <a:spcPct val="150000"/>
              </a:lnSpc>
              <a:spcBef>
                <a:spcPts val="600"/>
              </a:spcBef>
              <a:buFont typeface="Arial" panose="020B0604020202020204" pitchFamily="34" charset="0"/>
              <a:buChar char="•"/>
            </a:pPr>
            <a:r>
              <a:rPr lang="zh-CN" altLang="en-US" sz="2400">
                <a:solidFill>
                  <a:srgbClr val="000000"/>
                </a:solidFill>
                <a:latin typeface="等线" panose="02010600030101010101" pitchFamily="2" charset="-122"/>
                <a:ea typeface="等线" panose="02010600030101010101" pitchFamily="2" charset="-122"/>
                <a:sym typeface="+mn-lt"/>
              </a:rPr>
              <a:t>如何确定要与之通信方的身份？</a:t>
            </a:r>
            <a:endParaRPr lang="en-US" altLang="zh-CN" sz="2400">
              <a:solidFill>
                <a:srgbClr val="000000"/>
              </a:solidFill>
              <a:latin typeface="等线" panose="02010600030101010101" pitchFamily="2" charset="-122"/>
              <a:ea typeface="等线" panose="02010600030101010101" pitchFamily="2" charset="-122"/>
              <a:sym typeface="+mn-lt"/>
            </a:endParaRPr>
          </a:p>
        </p:txBody>
      </p:sp>
      <p:sp>
        <p:nvSpPr>
          <p:cNvPr id="55" name="矩形 54">
            <a:extLst>
              <a:ext uri="{FF2B5EF4-FFF2-40B4-BE49-F238E27FC236}">
                <a16:creationId xmlns:a16="http://schemas.microsoft.com/office/drawing/2014/main" id="{44239758-14DA-4B75-8F7F-D0C6107BF637}"/>
              </a:ext>
            </a:extLst>
          </p:cNvPr>
          <p:cNvSpPr/>
          <p:nvPr/>
        </p:nvSpPr>
        <p:spPr>
          <a:xfrm>
            <a:off x="846594" y="3039166"/>
            <a:ext cx="9497961" cy="590033"/>
          </a:xfrm>
          <a:prstGeom prst="rect">
            <a:avLst/>
          </a:prstGeom>
        </p:spPr>
        <p:txBody>
          <a:bodyPr wrap="square">
            <a:spAutoFit/>
          </a:bodyPr>
          <a:lstStyle/>
          <a:p>
            <a:pPr marL="342900" indent="-342900">
              <a:lnSpc>
                <a:spcPct val="150000"/>
              </a:lnSpc>
              <a:spcBef>
                <a:spcPts val="600"/>
              </a:spcBef>
              <a:buFont typeface="Arial" panose="020B0604020202020204" pitchFamily="34" charset="0"/>
              <a:buChar char="•"/>
            </a:pPr>
            <a:r>
              <a:rPr lang="zh-CN" altLang="en-US" sz="2400">
                <a:solidFill>
                  <a:srgbClr val="000000"/>
                </a:solidFill>
                <a:latin typeface="等线" panose="02010600030101010101" pitchFamily="2" charset="-122"/>
                <a:ea typeface="等线" panose="02010600030101010101" pitchFamily="2" charset="-122"/>
                <a:sym typeface="+mn-lt"/>
              </a:rPr>
              <a:t>数据包被拦截，如何避免获取数据包里的具体内容？</a:t>
            </a:r>
            <a:endParaRPr lang="en-US" altLang="zh-CN" sz="2400">
              <a:solidFill>
                <a:srgbClr val="000000"/>
              </a:solidFill>
              <a:latin typeface="等线" panose="02010600030101010101" pitchFamily="2" charset="-122"/>
              <a:ea typeface="等线" panose="02010600030101010101" pitchFamily="2" charset="-122"/>
              <a:sym typeface="+mn-lt"/>
            </a:endParaRPr>
          </a:p>
        </p:txBody>
      </p:sp>
      <p:sp>
        <p:nvSpPr>
          <p:cNvPr id="56" name="文本框 55">
            <a:extLst>
              <a:ext uri="{FF2B5EF4-FFF2-40B4-BE49-F238E27FC236}">
                <a16:creationId xmlns:a16="http://schemas.microsoft.com/office/drawing/2014/main" id="{EB98F774-5BFC-4E39-807B-CD5F4B11FFC3}"/>
              </a:ext>
            </a:extLst>
          </p:cNvPr>
          <p:cNvSpPr txBox="1"/>
          <p:nvPr/>
        </p:nvSpPr>
        <p:spPr>
          <a:xfrm>
            <a:off x="1209367" y="2416588"/>
            <a:ext cx="9773266" cy="590033"/>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       采用非对称加密 算法，私钥自己保存，公钥公开，用于身份的认证。</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sp>
        <p:nvSpPr>
          <p:cNvPr id="57" name="文本框 56">
            <a:extLst>
              <a:ext uri="{FF2B5EF4-FFF2-40B4-BE49-F238E27FC236}">
                <a16:creationId xmlns:a16="http://schemas.microsoft.com/office/drawing/2014/main" id="{12B1269E-C1D1-43BB-8C71-5CB96E16C00F}"/>
              </a:ext>
            </a:extLst>
          </p:cNvPr>
          <p:cNvSpPr txBox="1"/>
          <p:nvPr/>
        </p:nvSpPr>
        <p:spPr>
          <a:xfrm>
            <a:off x="1209368" y="3625389"/>
            <a:ext cx="10609006" cy="590033"/>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       采用的对称加密算法，对数据进行加密，密钥是一样的，加解密速度快。</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sp>
        <p:nvSpPr>
          <p:cNvPr id="58" name="文本框 57">
            <a:extLst>
              <a:ext uri="{FF2B5EF4-FFF2-40B4-BE49-F238E27FC236}">
                <a16:creationId xmlns:a16="http://schemas.microsoft.com/office/drawing/2014/main" id="{C5FB2055-4AE0-45A2-82FC-EED86EE90348}"/>
              </a:ext>
            </a:extLst>
          </p:cNvPr>
          <p:cNvSpPr txBox="1"/>
          <p:nvPr/>
        </p:nvSpPr>
        <p:spPr>
          <a:xfrm>
            <a:off x="1209367" y="4891455"/>
            <a:ext cx="10422194" cy="1144031"/>
          </a:xfrm>
          <a:prstGeom prst="rect">
            <a:avLst/>
          </a:prstGeom>
          <a:noFill/>
        </p:spPr>
        <p:txBody>
          <a:bodyPr wrap="square" rtlCol="0">
            <a:spAutoFit/>
          </a:bodyPr>
          <a:lstStyle/>
          <a:p>
            <a:pPr>
              <a:lnSpc>
                <a:spcPct val="150000"/>
              </a:lnSpc>
              <a:spcBef>
                <a:spcPts val="600"/>
              </a:spcBef>
            </a:pPr>
            <a:r>
              <a:rPr lang="zh-CN" altLang="en-US" sz="2400">
                <a:solidFill>
                  <a:srgbClr val="000000"/>
                </a:solidFill>
                <a:latin typeface="等线" panose="02010600030101010101" pitchFamily="2" charset="-122"/>
                <a:ea typeface="等线" panose="02010600030101010101" pitchFamily="2" charset="-122"/>
                <a:sym typeface="+mn-lt"/>
              </a:rPr>
              <a:t>       使用一个不可逆的摘要函数，接收方收到数据解密之后，求取摘要值，进行比对。</a:t>
            </a:r>
            <a:endParaRPr lang="zh-CN" altLang="en-US" sz="2400" dirty="0">
              <a:solidFill>
                <a:srgbClr val="000000"/>
              </a:solidFill>
              <a:latin typeface="等线" panose="02010600030101010101" pitchFamily="2" charset="-122"/>
              <a:ea typeface="等线" panose="02010600030101010101" pitchFamily="2" charset="-122"/>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500"/>
                                        <p:tgtEl>
                                          <p:spTgt spid="53"/>
                                        </p:tgtEl>
                                      </p:cBhvr>
                                    </p:animEffect>
                                    <p:anim calcmode="lin" valueType="num">
                                      <p:cBhvr>
                                        <p:cTn id="8" dur="500" fill="hold"/>
                                        <p:tgtEl>
                                          <p:spTgt spid="53"/>
                                        </p:tgtEl>
                                        <p:attrNameLst>
                                          <p:attrName>ppt_x</p:attrName>
                                        </p:attrNameLst>
                                      </p:cBhvr>
                                      <p:tavLst>
                                        <p:tav tm="0">
                                          <p:val>
                                            <p:strVal val="#ppt_x"/>
                                          </p:val>
                                        </p:tav>
                                        <p:tav tm="100000">
                                          <p:val>
                                            <p:strVal val="#ppt_x"/>
                                          </p:val>
                                        </p:tav>
                                      </p:tavLst>
                                    </p:anim>
                                    <p:anim calcmode="lin" valueType="num">
                                      <p:cBhvr>
                                        <p:cTn id="9" dur="500" fill="hold"/>
                                        <p:tgtEl>
                                          <p:spTgt spid="5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4"/>
                                        </p:tgtEl>
                                        <p:attrNameLst>
                                          <p:attrName>style.visibility</p:attrName>
                                        </p:attrNameLst>
                                      </p:cBhvr>
                                      <p:to>
                                        <p:strVal val="visible"/>
                                      </p:to>
                                    </p:set>
                                    <p:animEffect transition="in" filter="fade">
                                      <p:cBhvr>
                                        <p:cTn id="12" dur="1000"/>
                                        <p:tgtEl>
                                          <p:spTgt spid="54"/>
                                        </p:tgtEl>
                                      </p:cBhvr>
                                    </p:animEffect>
                                    <p:anim calcmode="lin" valueType="num">
                                      <p:cBhvr>
                                        <p:cTn id="13" dur="1000" fill="hold"/>
                                        <p:tgtEl>
                                          <p:spTgt spid="54"/>
                                        </p:tgtEl>
                                        <p:attrNameLst>
                                          <p:attrName>ppt_x</p:attrName>
                                        </p:attrNameLst>
                                      </p:cBhvr>
                                      <p:tavLst>
                                        <p:tav tm="0">
                                          <p:val>
                                            <p:strVal val="#ppt_x"/>
                                          </p:val>
                                        </p:tav>
                                        <p:tav tm="100000">
                                          <p:val>
                                            <p:strVal val="#ppt_x"/>
                                          </p:val>
                                        </p:tav>
                                      </p:tavLst>
                                    </p:anim>
                                    <p:anim calcmode="lin" valueType="num">
                                      <p:cBhvr>
                                        <p:cTn id="14" dur="1000" fill="hold"/>
                                        <p:tgtEl>
                                          <p:spTgt spid="5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6"/>
                                        </p:tgtEl>
                                        <p:attrNameLst>
                                          <p:attrName>style.visibility</p:attrName>
                                        </p:attrNameLst>
                                      </p:cBhvr>
                                      <p:to>
                                        <p:strVal val="visible"/>
                                      </p:to>
                                    </p:set>
                                    <p:animEffect transition="in" filter="fade">
                                      <p:cBhvr>
                                        <p:cTn id="19" dur="1000"/>
                                        <p:tgtEl>
                                          <p:spTgt spid="56"/>
                                        </p:tgtEl>
                                      </p:cBhvr>
                                    </p:animEffect>
                                    <p:anim calcmode="lin" valueType="num">
                                      <p:cBhvr>
                                        <p:cTn id="20" dur="1000" fill="hold"/>
                                        <p:tgtEl>
                                          <p:spTgt spid="56"/>
                                        </p:tgtEl>
                                        <p:attrNameLst>
                                          <p:attrName>ppt_x</p:attrName>
                                        </p:attrNameLst>
                                      </p:cBhvr>
                                      <p:tavLst>
                                        <p:tav tm="0">
                                          <p:val>
                                            <p:strVal val="#ppt_x"/>
                                          </p:val>
                                        </p:tav>
                                        <p:tav tm="100000">
                                          <p:val>
                                            <p:strVal val="#ppt_x"/>
                                          </p:val>
                                        </p:tav>
                                      </p:tavLst>
                                    </p:anim>
                                    <p:anim calcmode="lin" valueType="num">
                                      <p:cBhvr>
                                        <p:cTn id="21" dur="1000" fill="hold"/>
                                        <p:tgtEl>
                                          <p:spTgt spid="5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55"/>
                                        </p:tgtEl>
                                        <p:attrNameLst>
                                          <p:attrName>style.visibility</p:attrName>
                                        </p:attrNameLst>
                                      </p:cBhvr>
                                      <p:to>
                                        <p:strVal val="visible"/>
                                      </p:to>
                                    </p:set>
                                    <p:animEffect transition="in" filter="fade">
                                      <p:cBhvr>
                                        <p:cTn id="24" dur="1000"/>
                                        <p:tgtEl>
                                          <p:spTgt spid="55"/>
                                        </p:tgtEl>
                                      </p:cBhvr>
                                    </p:animEffect>
                                    <p:anim calcmode="lin" valueType="num">
                                      <p:cBhvr>
                                        <p:cTn id="25" dur="1000" fill="hold"/>
                                        <p:tgtEl>
                                          <p:spTgt spid="55"/>
                                        </p:tgtEl>
                                        <p:attrNameLst>
                                          <p:attrName>ppt_x</p:attrName>
                                        </p:attrNameLst>
                                      </p:cBhvr>
                                      <p:tavLst>
                                        <p:tav tm="0">
                                          <p:val>
                                            <p:strVal val="#ppt_x"/>
                                          </p:val>
                                        </p:tav>
                                        <p:tav tm="100000">
                                          <p:val>
                                            <p:strVal val="#ppt_x"/>
                                          </p:val>
                                        </p:tav>
                                      </p:tavLst>
                                    </p:anim>
                                    <p:anim calcmode="lin" valueType="num">
                                      <p:cBhvr>
                                        <p:cTn id="26"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57"/>
                                        </p:tgtEl>
                                        <p:attrNameLst>
                                          <p:attrName>style.visibility</p:attrName>
                                        </p:attrNameLst>
                                      </p:cBhvr>
                                      <p:to>
                                        <p:strVal val="visible"/>
                                      </p:to>
                                    </p:set>
                                    <p:animEffect transition="in" filter="fade">
                                      <p:cBhvr>
                                        <p:cTn id="31" dur="1000"/>
                                        <p:tgtEl>
                                          <p:spTgt spid="57"/>
                                        </p:tgtEl>
                                      </p:cBhvr>
                                    </p:animEffect>
                                    <p:anim calcmode="lin" valueType="num">
                                      <p:cBhvr>
                                        <p:cTn id="32" dur="1000" fill="hold"/>
                                        <p:tgtEl>
                                          <p:spTgt spid="57"/>
                                        </p:tgtEl>
                                        <p:attrNameLst>
                                          <p:attrName>ppt_x</p:attrName>
                                        </p:attrNameLst>
                                      </p:cBhvr>
                                      <p:tavLst>
                                        <p:tav tm="0">
                                          <p:val>
                                            <p:strVal val="#ppt_x"/>
                                          </p:val>
                                        </p:tav>
                                        <p:tav tm="100000">
                                          <p:val>
                                            <p:strVal val="#ppt_x"/>
                                          </p:val>
                                        </p:tav>
                                      </p:tavLst>
                                    </p:anim>
                                    <p:anim calcmode="lin" valueType="num">
                                      <p:cBhvr>
                                        <p:cTn id="33" dur="1000" fill="hold"/>
                                        <p:tgtEl>
                                          <p:spTgt spid="57"/>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1000"/>
                                        <p:tgtEl>
                                          <p:spTgt spid="7"/>
                                        </p:tgtEl>
                                      </p:cBhvr>
                                    </p:animEffect>
                                    <p:anim calcmode="lin" valueType="num">
                                      <p:cBhvr>
                                        <p:cTn id="37" dur="1000" fill="hold"/>
                                        <p:tgtEl>
                                          <p:spTgt spid="7"/>
                                        </p:tgtEl>
                                        <p:attrNameLst>
                                          <p:attrName>ppt_x</p:attrName>
                                        </p:attrNameLst>
                                      </p:cBhvr>
                                      <p:tavLst>
                                        <p:tav tm="0">
                                          <p:val>
                                            <p:strVal val="#ppt_x"/>
                                          </p:val>
                                        </p:tav>
                                        <p:tav tm="100000">
                                          <p:val>
                                            <p:strVal val="#ppt_x"/>
                                          </p:val>
                                        </p:tav>
                                      </p:tavLst>
                                    </p:anim>
                                    <p:anim calcmode="lin" valueType="num">
                                      <p:cBhvr>
                                        <p:cTn id="3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58"/>
                                        </p:tgtEl>
                                        <p:attrNameLst>
                                          <p:attrName>style.visibility</p:attrName>
                                        </p:attrNameLst>
                                      </p:cBhvr>
                                      <p:to>
                                        <p:strVal val="visible"/>
                                      </p:to>
                                    </p:set>
                                    <p:animEffect transition="in" filter="fade">
                                      <p:cBhvr>
                                        <p:cTn id="43" dur="1000"/>
                                        <p:tgtEl>
                                          <p:spTgt spid="58"/>
                                        </p:tgtEl>
                                      </p:cBhvr>
                                    </p:animEffect>
                                    <p:anim calcmode="lin" valueType="num">
                                      <p:cBhvr>
                                        <p:cTn id="44" dur="1000" fill="hold"/>
                                        <p:tgtEl>
                                          <p:spTgt spid="58"/>
                                        </p:tgtEl>
                                        <p:attrNameLst>
                                          <p:attrName>ppt_x</p:attrName>
                                        </p:attrNameLst>
                                      </p:cBhvr>
                                      <p:tavLst>
                                        <p:tav tm="0">
                                          <p:val>
                                            <p:strVal val="#ppt_x"/>
                                          </p:val>
                                        </p:tav>
                                        <p:tav tm="100000">
                                          <p:val>
                                            <p:strVal val="#ppt_x"/>
                                          </p:val>
                                        </p:tav>
                                      </p:tavLst>
                                    </p:anim>
                                    <p:anim calcmode="lin" valueType="num">
                                      <p:cBhvr>
                                        <p:cTn id="45"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3" grpId="0"/>
      <p:bldP spid="54" grpId="0"/>
      <p:bldP spid="55" grpId="0"/>
      <p:bldP spid="56" grpId="0"/>
      <p:bldP spid="57" grpId="0"/>
      <p:bldP spid="58" grpId="0"/>
    </p:bldLst>
  </p:timing>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lnSpc>
            <a:spcPct val="130000"/>
          </a:lnSpc>
          <a:defRPr sz="1200" dirty="0">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nSpc>
            <a:spcPct val="130000"/>
          </a:lnSpc>
          <a:spcBef>
            <a:spcPts val="600"/>
          </a:spcBef>
          <a:defRPr sz="1200" kern="0" dirty="0">
            <a:latin typeface="微软雅黑" panose="020B0503020204020204" pitchFamily="34" charset="-122"/>
            <a:ea typeface="微软雅黑" panose="020B0503020204020204" pitchFamily="34" charset="-122"/>
            <a:cs typeface="+mn-ea"/>
            <a:sym typeface="+mn-lt"/>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575</TotalTime>
  <Words>761</Words>
  <Application>Microsoft Office PowerPoint</Application>
  <PresentationFormat>宽屏</PresentationFormat>
  <Paragraphs>89</Paragraphs>
  <Slides>16</Slides>
  <Notes>16</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16</vt:i4>
      </vt:variant>
    </vt:vector>
  </HeadingPairs>
  <TitlesOfParts>
    <vt:vector size="23" baseType="lpstr">
      <vt:lpstr>等线</vt:lpstr>
      <vt:lpstr>微软雅黑</vt:lpstr>
      <vt:lpstr>Arial</vt:lpstr>
      <vt:lpstr>Century Gothic</vt:lpstr>
      <vt:lpstr>Segoe UI Light</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OfficePLUS</dc:creator>
  <cp:lastModifiedBy>侯 添久</cp:lastModifiedBy>
  <cp:revision>156</cp:revision>
  <dcterms:created xsi:type="dcterms:W3CDTF">2015-08-18T02:51:00Z</dcterms:created>
  <dcterms:modified xsi:type="dcterms:W3CDTF">2020-01-12T11:06:21Z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2017-12-21T07:59:02.1865679Z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y fmtid="{D5CDD505-2E9C-101B-9397-08002B2CF9AE}" pid="10" name="KSOProductBuildVer">
    <vt:lpwstr>2052-11.1.0.8907</vt:lpwstr>
  </property>
</Properties>
</file>

<file path=docProps/thumbnail.jpeg>
</file>